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8" r:id="rId4"/>
    <p:sldId id="259" r:id="rId5"/>
    <p:sldId id="264" r:id="rId6"/>
    <p:sldId id="263" r:id="rId7"/>
    <p:sldId id="262" r:id="rId8"/>
    <p:sldId id="261" r:id="rId9"/>
    <p:sldId id="260" r:id="rId10"/>
    <p:sldId id="267" r:id="rId11"/>
    <p:sldId id="266" r:id="rId12"/>
    <p:sldId id="270" r:id="rId13"/>
    <p:sldId id="269" r:id="rId14"/>
    <p:sldId id="268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F1D6"/>
    <a:srgbClr val="B9E3D2"/>
    <a:srgbClr val="B7C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9A2E9-1A20-4FF8-9572-F86591BAD1B9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911C-B19C-4053-9409-95E268EB1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88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E911C-B19C-4053-9409-95E268EB1CE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152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0" name="Picture 2" descr="http://images-photo.ru/_ph/24/2/811457885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3810000" cy="1809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F1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ABF1D6"/>
          </a:solidFill>
          <a:ln>
            <a:solidFill>
              <a:srgbClr val="B9E3D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14287" y="23898"/>
            <a:ext cx="9129713" cy="6834102"/>
          </a:xfrm>
          <a:prstGeom prst="frame">
            <a:avLst>
              <a:gd name="adj1" fmla="val 858"/>
            </a:avLst>
          </a:prstGeom>
          <a:solidFill>
            <a:srgbClr val="ABF1D6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http://www.playcast.ru/uploads/2015/12/24/1648913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06" y="3575174"/>
            <a:ext cx="3282826" cy="3282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playcast.ru/uploads/2015/12/24/1648913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" y="3575174"/>
            <a:ext cx="3282826" cy="3282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playcast.ru/uploads/2015/12/24/1648913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61174" y="0"/>
            <a:ext cx="3282826" cy="3282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playcast.ru/uploads/2015/12/24/1648913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354" y="-1"/>
            <a:ext cx="3282826" cy="3282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-photo.ru/_ph/24/2/811457885.png" TargetMode="External"/><Relationship Id="rId2" Type="http://schemas.openxmlformats.org/officeDocument/2006/relationships/hyperlink" Target="http://www.playcast.ru/uploads/2014/11/29/10854253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ycast.ru/uploads/2015/12/24/16489137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571744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Древнерусская литература и ее самобытный характер</a:t>
            </a:r>
            <a:r>
              <a:rPr lang="ru-RU" sz="3600" b="1" i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3600" b="1" i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4869160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©Лебедева Е.И., учитель русского языка и литературы</a:t>
            </a:r>
          </a:p>
          <a:p>
            <a:pPr algn="ctr"/>
            <a:r>
              <a:rPr lang="ru-RU" sz="2000" b="1" dirty="0" smtClean="0"/>
              <a:t> МКОУ Новлянской ООШ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6178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571480"/>
            <a:ext cx="3523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6.Литература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500174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Время столкновения старых и новых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принципов письма.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«Повесть о Шемякином суде»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«Повесть о Горе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Злочастии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«Житие протопопа Аввакума»</a:t>
            </a: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642918"/>
            <a:ext cx="396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Отличительные черты</a:t>
            </a:r>
            <a:r>
              <a:rPr lang="ru-RU" dirty="0" smtClean="0">
                <a:solidFill>
                  <a:srgbClr val="A10105"/>
                </a:solidFill>
                <a:latin typeface="AngsanaUPC" pitchFamily="18" charset="-34"/>
              </a:rPr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785926"/>
            <a:ext cx="61436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Книга была рукописная.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 в большинстве произведений отсутствовал.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Литература делилась на </a:t>
            </a: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церковную и светскую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переводную и оригинальную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2"/>
          <p:cNvPicPr>
            <a:picLocks noChangeAspect="1" noChangeArrowheads="1"/>
          </p:cNvPicPr>
          <p:nvPr/>
        </p:nvPicPr>
        <p:blipFill>
          <a:blip r:embed="rId2" cstate="print"/>
          <a:srcRect l="3125" t="6250" r="3906" b="5208"/>
          <a:stretch>
            <a:fillRect/>
          </a:stretch>
        </p:blipFill>
        <p:spPr>
          <a:xfrm>
            <a:off x="214282" y="285728"/>
            <a:ext cx="8643998" cy="6286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643050"/>
            <a:ext cx="7286676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Летопись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повествование о событиях исторической важности, расположенных «по летам»,то есть в хронологической последовательности.</a:t>
            </a:r>
          </a:p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Поучение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проникновенная беседа о духовных ценностях.</a:t>
            </a:r>
          </a:p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Повесть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 повествует о важнейших исторических событиях.</a:t>
            </a:r>
          </a:p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Хождение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повествует  о далёких путешествиях.</a:t>
            </a:r>
          </a:p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Житие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подвигов и добрых дел святых.</a:t>
            </a:r>
          </a:p>
          <a:p>
            <a:pPr>
              <a:lnSpc>
                <a:spcPct val="9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образец торжественного красноречия.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928670"/>
            <a:ext cx="5892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Жанры древнерусской литературы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Интернет-источники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www.playcast.ru/uploads/2014/11/29/10854253.png</a:t>
            </a:r>
            <a:endParaRPr lang="ru-RU" dirty="0" smtClean="0"/>
          </a:p>
          <a:p>
            <a:r>
              <a:rPr lang="en-US" dirty="0">
                <a:hlinkClick r:id="rId3"/>
              </a:rPr>
              <a:t>http://images-photo.ru/_</a:t>
            </a:r>
            <a:r>
              <a:rPr lang="en-US" dirty="0" smtClean="0">
                <a:hlinkClick r:id="rId3"/>
              </a:rPr>
              <a:t>ph/24/2/811457885.png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www.playcast.ru/uploads/2015/12/24/16489137.png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39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736"/>
            <a:ext cx="657229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«Древняя русская литература наполняет нас гордостью за наших далеких предшественников, учит нас с уважением относиться к их труду, борьбе, к их заботам о благе Родины»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Д.С.Лихачев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571744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Древнерусская литература возникла примерно в 11в. и развивалась в течение семи веков.</a:t>
            </a:r>
          </a:p>
          <a:p>
            <a:pPr lvl="1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Зарождению литературы способствовало возникновение письменности.</a:t>
            </a:r>
          </a:p>
          <a:p>
            <a:pPr lvl="1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Письменность существовала задолго до принятия христианства на Руси (до 988 г.)</a:t>
            </a:r>
          </a:p>
          <a:p>
            <a:pPr lvl="1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 крещения Руси развитие письменности, а значит и литературы, пошло гораздо быстрее</a:t>
            </a:r>
            <a:endParaRPr lang="ru-RU" sz="2400" dirty="0"/>
          </a:p>
        </p:txBody>
      </p:sp>
      <p:pic>
        <p:nvPicPr>
          <p:cNvPr id="5" name="Picture 2" descr="http://www.museum.ru/imgB.asp?77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7193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00562" y="928670"/>
            <a:ext cx="35235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возникновения: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4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571480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BD0B20"/>
                </a:solidFill>
                <a:latin typeface="Times New Roman" pitchFamily="18" charset="0"/>
                <a:cs typeface="Times New Roman" pitchFamily="18" charset="0"/>
              </a:rPr>
              <a:t>Шесть периодов развития  древнерусской литературы.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643050"/>
            <a:ext cx="7429552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первая треть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века.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Вторая треть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XII 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первая треть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XIII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века.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Вторая треть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XIII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конец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века.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Конец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XIV – XV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Конец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XV – XVI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 XVII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век.</a:t>
            </a: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35716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Древнерусская литература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первой трети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357430"/>
            <a:ext cx="4572000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«Повесть временных лет»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Создание славянской азбуки.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Сказание о Белгородском киселе.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Сказание о Кожемяке.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</a:pPr>
            <a:endParaRPr lang="ru-RU" b="1" i="1" dirty="0" smtClean="0">
              <a:solidFill>
                <a:srgbClr val="99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5214950"/>
            <a:ext cx="5286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«Поучение» Владимира Мономаха</a:t>
            </a:r>
            <a:r>
              <a:rPr lang="ru-RU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" name="Picture 6" descr="Мономах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428868"/>
            <a:ext cx="256485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71604" y="1714488"/>
            <a:ext cx="6396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центра Древней Руси – Киев и Новгород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714356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2.Древнерусская литература второй трети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первой трети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древнерус"/>
          <p:cNvPicPr>
            <a:picLocks noChangeAspect="1" noChangeArrowheads="1"/>
          </p:cNvPicPr>
          <p:nvPr/>
        </p:nvPicPr>
        <p:blipFill>
          <a:blip r:embed="rId2" cstate="print"/>
          <a:srcRect l="7909" t="2307" r="10368" b="3126"/>
          <a:stretch>
            <a:fillRect/>
          </a:stretch>
        </p:blipFill>
        <p:spPr bwMode="auto">
          <a:xfrm>
            <a:off x="1142976" y="1785926"/>
            <a:ext cx="297077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29124" y="3857628"/>
            <a:ext cx="3778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«Слово о полку  Игореве»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2214554"/>
            <a:ext cx="4065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Появляются литературные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центры в г. Владимир,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Ростов, Смоленск, Галич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785794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3.Древнерусская литература второй трети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конец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1785926"/>
            <a:ext cx="45720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Третий период связан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монголо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татарским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нашествием и борьбой  с ним.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Господствует героическая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 и вера в национальное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возрождение.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«Повесть о разорении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Рязани Батыем»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Задонщина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14488"/>
            <a:ext cx="2834952" cy="43577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500042"/>
            <a:ext cx="5214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4.Древнерусская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литература конца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4000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Четвёртый период – время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подъёма национального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самосознания, формирования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нравственного идеала.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нашло отражение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житиях святых, написанных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Епифанием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Премудрым.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«Житие Сергия Радонежского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4" name="Picture 4" descr="Сергий Радонеж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571612"/>
            <a:ext cx="3295654" cy="441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714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5.Древнерусская литература конца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начала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XVI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68" y="1714488"/>
            <a:ext cx="4786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Пятый период – эпоха Московского централизованного государства.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Происходит слияние областных литератур в общерусскую.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3236912" cy="34305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3714752"/>
            <a:ext cx="4572000" cy="18651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- «Повесть о Петре и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Февронии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Муромских»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 «Хождение за три моря»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-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Домострой»</a:t>
            </a:r>
          </a:p>
        </p:txBody>
      </p:sp>
    </p:spTree>
    <p:extLst>
      <p:ext uri="{BB962C8B-B14F-4D97-AF65-F5344CB8AC3E}">
        <p14:creationId xmlns="" xmlns:p14="http://schemas.microsoft.com/office/powerpoint/2010/main" val="11252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490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Древнерусская литература и ее самобытный характер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Lenovo</cp:lastModifiedBy>
  <cp:revision>26</cp:revision>
  <dcterms:created xsi:type="dcterms:W3CDTF">2017-11-01T13:11:38Z</dcterms:created>
  <dcterms:modified xsi:type="dcterms:W3CDTF">2021-09-08T18:08:32Z</dcterms:modified>
</cp:coreProperties>
</file>