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9" r:id="rId4"/>
    <p:sldId id="281" r:id="rId5"/>
    <p:sldId id="279" r:id="rId6"/>
    <p:sldId id="261" r:id="rId7"/>
    <p:sldId id="282" r:id="rId8"/>
    <p:sldId id="260" r:id="rId9"/>
    <p:sldId id="284" r:id="rId10"/>
    <p:sldId id="280" r:id="rId11"/>
    <p:sldId id="262" r:id="rId12"/>
    <p:sldId id="283" r:id="rId13"/>
    <p:sldId id="264" r:id="rId14"/>
    <p:sldId id="272" r:id="rId15"/>
    <p:sldId id="268" r:id="rId16"/>
    <p:sldId id="271" r:id="rId17"/>
    <p:sldId id="266" r:id="rId18"/>
    <p:sldId id="273" r:id="rId19"/>
    <p:sldId id="274" r:id="rId20"/>
    <p:sldId id="276" r:id="rId21"/>
    <p:sldId id="275" r:id="rId22"/>
    <p:sldId id="277" r:id="rId23"/>
    <p:sldId id="278" r:id="rId24"/>
    <p:sldId id="257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-7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ECD6-8BC4-4AD7-9B0A-D5867E0FFA5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69E2-A114-42DB-BEC5-E1FCD8CC62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8812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ECD6-8BC4-4AD7-9B0A-D5867E0FFA5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69E2-A114-42DB-BEC5-E1FCD8CC62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6266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ECD6-8BC4-4AD7-9B0A-D5867E0FFA5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69E2-A114-42DB-BEC5-E1FCD8CC62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218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ECD6-8BC4-4AD7-9B0A-D5867E0FFA5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69E2-A114-42DB-BEC5-E1FCD8CC62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759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1008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ECD6-8BC4-4AD7-9B0A-D5867E0FFA5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69E2-A114-42DB-BEC5-E1FCD8CC62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160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9587" y="1825625"/>
            <a:ext cx="539021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38521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ECD6-8BC4-4AD7-9B0A-D5867E0FFA5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69E2-A114-42DB-BEC5-E1FCD8CC62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426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629587"/>
            <a:ext cx="10515600" cy="106110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ECD6-8BC4-4AD7-9B0A-D5867E0FFA5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69E2-A114-42DB-BEC5-E1FCD8CC62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6091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ECD6-8BC4-4AD7-9B0A-D5867E0FFA5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69E2-A114-42DB-BEC5-E1FCD8CC62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2165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ECD6-8BC4-4AD7-9B0A-D5867E0FFA5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69E2-A114-42DB-BEC5-E1FCD8CC62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352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644576"/>
            <a:ext cx="3932237" cy="14128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ECD6-8BC4-4AD7-9B0A-D5867E0FFA5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69E2-A114-42DB-BEC5-E1FCD8CC62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0047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ECD6-8BC4-4AD7-9B0A-D5867E0FFA5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69E2-A114-42DB-BEC5-E1FCD8CC62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5193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587" y="659567"/>
            <a:ext cx="10927829" cy="10311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reezing" dir="t"/>
            </a:scene3d>
            <a:sp3d extrusionH="57150"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587" y="1825625"/>
            <a:ext cx="1092782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3ECD6-8BC4-4AD7-9B0A-D5867E0FFA5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069E2-A114-42DB-BEC5-E1FCD8CC62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8667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6C0000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008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008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008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008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008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img-fotki.yandex.ru/get/4711/94689460.9a/0_65d83_9b659a3_M.p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hkolazhizni.ru/img/content/i71/71375_or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Н.М.Карамзин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949584" y="4791315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/>
              <a:t>©Лебедева Е.И., учитель русского языка и литературы</a:t>
            </a:r>
          </a:p>
          <a:p>
            <a:pPr algn="ctr"/>
            <a:r>
              <a:rPr lang="ru-RU" sz="2000" b="1" dirty="0" smtClean="0"/>
              <a:t> МКОУ Новлянской ООШ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1572847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1135052"/>
            <a:ext cx="107584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1.Какой мы видим главную героиню в родительской семье? Чему смогли научить её отец и мать?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2.Какими эпитетами наделяет Карамзин свою героиню?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Что читатель узнает об Эрасте до встречи с Лизой?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4.Как Карамзин показывает развитие чувства между молодыми людьми?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5.Чем было вспыхнувшее чувство для Лизы и для Эраста?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6.Когда и почему отношение Эраста к Лизе резко переменилось?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7.В каких словах автора звучит оценка поступку героя?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8.Как автор относится к поступку героини?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9.Какова роль пейзажа в повести?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14837" y="528638"/>
            <a:ext cx="2584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«Бедная Лиза»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9125" y="548373"/>
            <a:ext cx="108251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автор говорит о жизни  Эраста? Подберите цитаты из текста.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9124" y="1090136"/>
            <a:ext cx="1095375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«доброе от природы сердце, но слабое и ветреное»,  «затем свое дело сделала среда», «рассеянная светская жизнь», «наполнен светскими забавами»,  «чтение романов»…    В итоге – скука «он жаловался на судьбу свою». Отсюда жажда чистых чувств.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7713" y="3434447"/>
            <a:ext cx="108251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Почему встреча  с Лизой заставила героя отказаться от света, светских развлечений?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7713" y="4448860"/>
            <a:ext cx="108537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«Натура призывает меня в свои объятия, к чистым своим радостям», - думал он.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67488" y="472559"/>
            <a:ext cx="67745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Чем является любовь Лизы для Эраста?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37" y="869127"/>
            <a:ext cx="1084421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Это испытание героя, проверка его решения начать новую жизнь, проверка его чувств. 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одной стороны видна искренняя любовь. Он гордится их чистыми отношениями, вспоминая прошлую жизнь. Заботится о ее покое, умеет успокоить.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другой стороны мы видим элемент игры в любви. В любви он мыслит штампами, взятыми, вероятно, из прочитанных им романов. Он, по обычаю, называет Лизу «пастушкою», говорит, что возьмет ее к себе и будет жить с ней неразлучно в дремучих лесах, как в раю.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4647" y="5115996"/>
            <a:ext cx="2227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в итоге?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0563" y="5563285"/>
            <a:ext cx="108394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итоге в нем одерживают не высокие, а низкие чувства.  Он изменяет своей клятве.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7712" y="548373"/>
            <a:ext cx="101250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как рассказчик относится к любви Эраста? Найдите слова в тексте.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76288" y="1462773"/>
            <a:ext cx="107108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«Я забываю человека в Эрасте – готов проклинать его», - говорит автор.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2317" y="2444234"/>
            <a:ext cx="69706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ведет себя Эраст после гибели Лизы?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19163" y="3005823"/>
            <a:ext cx="105394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«не мог утешиться и почитал себя убийцею», посещает ее могилу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48443" y="3958709"/>
            <a:ext cx="4670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чем это свидетельствует?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55108" y="4458771"/>
            <a:ext cx="8985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Он раскаивается, приобрел способность к самооценке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728663" y="1328737"/>
            <a:ext cx="1091565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Карамзин сумел показать богатство души Лизы, глубину ее чувств.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 любовных отношениях Эраста присутствует некая двойственность. Это следствие «доброго сердца» и пагубной окружающей среды.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Карамзин на примере жизни Эраста убедительно показывает, какую большую роль играет чувство любви в формировании человеческой личности.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86350" y="585787"/>
            <a:ext cx="15358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1988" y="1314360"/>
            <a:ext cx="10610850" cy="260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Образ Лизы в повести Н.Карамзина «Бедная Лиза».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Образ Эраста в повести Н.Карамзина «Бедная Лиза».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Повесть Н.Карамзина «Бедная Лиза» глазами современного читателя.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86213" y="628651"/>
            <a:ext cx="3305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Темы сочинений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Карамзин портрет тропни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2650" y="1385888"/>
            <a:ext cx="3903661" cy="498956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33961" y="2243048"/>
            <a:ext cx="661035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«Чистая, высокая слава Карамзина принадлежит России…»</a:t>
            </a:r>
          </a:p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( А.С.Пушкин)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52666" y="586859"/>
            <a:ext cx="79243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Николай Михайлович Карамзин 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24654" y="448882"/>
            <a:ext cx="99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8641" y="948690"/>
            <a:ext cx="1099892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анализе стихотворения «Памятник» Державина следует отметить, что центральной темой произведения является бессмертие поэзии, способной вечно жить в памяти грядущих поколений.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своем произведении Гавриил Романович размышляет о возвышенном влиянии поэзии на общество, праве поэта на любовь и уважение современников и потомков. Ведь именно литература и искусство мягко и гуманно воспитывают в человеке любовь к прекрасному, желание духовно развиваться, они способны устранять порочные нравы, а потому их значение в социуме трудно переоценить.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Основной чертой всего творчества Державина является его искренность, которую он в очередной раз продемонстрировал в стихотворении «Памятник». Он делает акцент на том, что истинный поэт должен быть честным и открытым не только с народом, но и с представителями власти.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42288" y="448883"/>
            <a:ext cx="21893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Композиция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0893" y="942096"/>
            <a:ext cx="10972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Стихотворение Державина представлено пятью строфами.  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первой строфе поэт делает акцент на бессмертии поэтического искусства, способного пережить даже самый долговечный рукотворный монумент.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Далее следуют размышления о значимости творчества самого автора, которые в полной мере определяются в четвертой строфе.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последней же строфе автор обращается в Музе – покровительнице поэзии.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 произведение имеет форму монолога, поскольку ведется от первого лица.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1999" y="3615286"/>
            <a:ext cx="10746378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Жанр</a:t>
            </a:r>
          </a:p>
          <a:p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Стихотворение «Памятник» написано в жанре оды.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6685" y="5148832"/>
            <a:ext cx="109553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Своим стихотворением Г. Р. Державин хотел сказать, что все мы смертны, но можно оставить о себе память – такую, что о тебе будут помнить потомки на протяжении многих лет.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90903" y="4598126"/>
            <a:ext cx="1095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Источник шаблона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img-fotki.yandex.ru/get/4711/94689460.9a/0_65d83_9b659a3_M.png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Подготовила</a:t>
            </a:r>
          </a:p>
          <a:p>
            <a:pPr marL="0" indent="0" algn="r">
              <a:buNone/>
            </a:pPr>
            <a:r>
              <a:rPr lang="ru-RU" dirty="0" smtClean="0"/>
              <a:t> учитель русского языка и литературы</a:t>
            </a:r>
          </a:p>
          <a:p>
            <a:pPr marL="0" indent="0" algn="r">
              <a:buNone/>
            </a:pPr>
            <a:r>
              <a:rPr lang="ru-RU" dirty="0" smtClean="0"/>
              <a:t> Тихонова Надежда Андреевна,</a:t>
            </a:r>
          </a:p>
          <a:p>
            <a:pPr marL="0" indent="0" algn="r">
              <a:buNone/>
            </a:pPr>
            <a:r>
              <a:rPr lang="ru-RU" dirty="0" smtClean="0"/>
              <a:t> </a:t>
            </a:r>
            <a:r>
              <a:rPr lang="ru-RU" dirty="0" err="1" smtClean="0"/>
              <a:t>г.Костанай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2197" y="3439262"/>
            <a:ext cx="2429304" cy="242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4238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13786" y="5773221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( 1766 – 1826 )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 descr="Карамзин гравюра Венецианова"/>
          <p:cNvPicPr>
            <a:picLocks noChangeAspect="1" noChangeArrowheads="1"/>
          </p:cNvPicPr>
          <p:nvPr/>
        </p:nvPicPr>
        <p:blipFill>
          <a:blip r:embed="rId2" cstate="print"/>
          <a:srcRect l="5131" t="3281" r="2506" b="10058"/>
          <a:stretch>
            <a:fillRect/>
          </a:stretch>
        </p:blipFill>
        <p:spPr bwMode="auto">
          <a:xfrm>
            <a:off x="471488" y="557212"/>
            <a:ext cx="4129088" cy="5073337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057774" y="579002"/>
            <a:ext cx="64007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Николай Михайлович Карамзин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родился 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 декабря 1766 года в семье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симбирского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дворянина. Детство его прошло в селе Знаменское, на берегу Волги, в имении отца. Основы грамоты получил дома, затем учился в частном пансионе в Симбирске, потом в московском пансионе профессора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И.М.Шадена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 в Московском университете. Владел языками: итальянским, французским, английским  и  немецким. Карамзин увлекался гуманитарными науками. 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После обучения служил в Преображенском полку. Через год вышел в отставку и занялся литературным творчеством.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57811" y="1132999"/>
            <a:ext cx="625792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31 октября 1803 г. Александр 1 подписал указ об официальном назначении Карамзина историографом. Это назначение было по душе писателю, т.к. историей он всегда увлекался. С 1803 г и до конца жизни Карамзин работал над «Историей государства Российского».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Он первым создал систематическую многотомную историю России  в 12 томах. 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4397" y="472559"/>
            <a:ext cx="68671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«История государства Российского»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5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2357" y="1385887"/>
            <a:ext cx="3655367" cy="433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cer\Desktop\104px-%D0%9A%D0%B8%D0%BF%D1%80%D0%B5%D0%BD%D1%81%D0%BA%D0%B8%D0%B9_%D0%B1%D0%B5%D0%B4%D0%BD%D0%B0%D1%8F_%D0%BB%D0%B8%D0%B7%D0%B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2513" y="873125"/>
            <a:ext cx="3519488" cy="448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824502" y="5616060"/>
            <a:ext cx="4055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Кипренский «Бедная Лиза»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76825" y="1748522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57188"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Повесть написана  в 1792 году .</a:t>
            </a:r>
          </a:p>
          <a:p>
            <a:pPr indent="357188"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1796 году «Бедная Лиза» вышла отдельной книгой.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29363" y="728662"/>
            <a:ext cx="2584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«Бедная Лиза»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14350" y="1008787"/>
            <a:ext cx="1108709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СЕНТИМЕНТАЛИЗМ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(фр.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sentimentalisme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)-литературное направление конца 18 и начала 19 века, пришедшее на смену классицизму и характерное особенным вниманием к индивидуальному душевному миру простого человека и стремлением к изображению переживаний героев в условиях обыденной, но идеализируемой жизни 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80912" y="443985"/>
            <a:ext cx="53980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такое сентиментализм?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500" y="3634472"/>
            <a:ext cx="110871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Предмет изображения: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мирная, идиллическая жизнь человека на лоне природы.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Идиллия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– безмятежное, мирное и гармоничное бытие.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351" y="5071973"/>
            <a:ext cx="110156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Резкое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противопоставление деревни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– средоточия естественной жизни, нравственной чистоты и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города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– символа зла, неестественной жизни, суеты, нравственной распущенности.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29" name="Group 169"/>
          <p:cNvGraphicFramePr>
            <a:graphicFrameLocks noGrp="1"/>
          </p:cNvGraphicFramePr>
          <p:nvPr/>
        </p:nvGraphicFramePr>
        <p:xfrm>
          <a:off x="314325" y="57935"/>
          <a:ext cx="11587163" cy="6440020"/>
        </p:xfrm>
        <a:graphic>
          <a:graphicData uri="http://schemas.openxmlformats.org/drawingml/2006/table">
            <a:tbl>
              <a:tblPr/>
              <a:tblGrid>
                <a:gridCol w="4171950"/>
                <a:gridCol w="3171825"/>
                <a:gridCol w="4243388"/>
              </a:tblGrid>
              <a:tr h="11003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          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Классицизм 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Линия сравнения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      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Сентиментализм 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73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Воспитание человека в духе верности государству, культ разума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Основная идея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Стремление представить человеческую личность                        в движениях души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0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Гражданская , общественная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Основная тематика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Любовная 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44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Строгое деление                           на положительных                                и отрицательных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Герои 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характеры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Отказ от прямолинейности                  в оценке характеров, внимание к простым людям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Вспомогательная, условная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Роль пейзажа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Средство психологической характеристики героев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73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Трагедия, ода, эпопея; комедия, басня, сатира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Основные жанры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Повесть, путешествие, роман в письмах, дневник, элегия, послание, идиллия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905142" y="501134"/>
            <a:ext cx="74471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 русского сентиментализм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4837" y="1128624"/>
            <a:ext cx="109537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Сильная дидактическая установка (поучение, воспитание)</a:t>
            </a:r>
          </a:p>
          <a:p>
            <a:pPr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Выраженный просветительский характер</a:t>
            </a:r>
          </a:p>
          <a:p>
            <a:pPr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Совершенствование литературного языка посредством введения в него разговорных форм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6" descr="карамзи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66304" y="3114675"/>
            <a:ext cx="2419857" cy="3092450"/>
          </a:xfrm>
          <a:prstGeom prst="rect">
            <a:avLst/>
          </a:prstGeom>
          <a:noFill/>
          <a:ln/>
        </p:spPr>
      </p:pic>
      <p:pic>
        <p:nvPicPr>
          <p:cNvPr id="11" name="Picture 5" descr="Картинка 11 из 67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95825" y="3128962"/>
            <a:ext cx="3019900" cy="3238499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3901662" y="3072884"/>
            <a:ext cx="44623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Русские сентименталисты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52312" y="5501759"/>
            <a:ext cx="27721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В.А.Жуковский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833453" y="4101585"/>
            <a:ext cx="25988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Н.М.Карамзин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8603" y="490418"/>
            <a:ext cx="604910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Стихотворение «Осень»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Николая Карамзина вышло в свет в 1789 году. В это время поэт находился вдали от родных мест, в Женеве. Стихотворение пронизано духом пейзажной лирики, отражает тоску в связи с увяданием природы после буйства летних красок.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sunhi.ru/wp-content/uploads/2020/07/osen-Karamz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740" y="647115"/>
            <a:ext cx="4762500" cy="379126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33047" y="4585120"/>
            <a:ext cx="10888392" cy="168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"Осень" – это лирическое стихотворение,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элегия: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описание природы переплетается с чувствами и философскими размышлениями лирического героя.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оржество 3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торжество 3" id="{62C6B851-A030-4737-86AA-1A46D4311471}" vid="{BB71F447-1CDE-4C4A-93C6-388DDF418BA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торжество 3</Template>
  <TotalTime>696</TotalTime>
  <Words>1013</Words>
  <Application>Microsoft Office PowerPoint</Application>
  <PresentationFormat>Произвольный</PresentationFormat>
  <Paragraphs>109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торжество 3</vt:lpstr>
      <vt:lpstr>Н.М.Карамзин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семейному торжеству</dc:title>
  <dc:creator>User</dc:creator>
  <cp:lastModifiedBy>Lenovo</cp:lastModifiedBy>
  <cp:revision>96</cp:revision>
  <dcterms:created xsi:type="dcterms:W3CDTF">2016-11-25T15:00:10Z</dcterms:created>
  <dcterms:modified xsi:type="dcterms:W3CDTF">2021-09-08T18:10:04Z</dcterms:modified>
</cp:coreProperties>
</file>