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2" r:id="rId4"/>
    <p:sldId id="271" r:id="rId5"/>
    <p:sldId id="270" r:id="rId6"/>
    <p:sldId id="265" r:id="rId7"/>
    <p:sldId id="272" r:id="rId8"/>
    <p:sldId id="267" r:id="rId9"/>
    <p:sldId id="274" r:id="rId10"/>
    <p:sldId id="269" r:id="rId11"/>
    <p:sldId id="260" r:id="rId12"/>
    <p:sldId id="264" r:id="rId13"/>
    <p:sldId id="268" r:id="rId14"/>
    <p:sldId id="259" r:id="rId15"/>
    <p:sldId id="257" r:id="rId16"/>
    <p:sldId id="266" r:id="rId17"/>
    <p:sldId id="263" r:id="rId18"/>
    <p:sldId id="258" r:id="rId19"/>
    <p:sldId id="261" r:id="rId20"/>
  </p:sldIdLst>
  <p:sldSz cx="9144000" cy="56896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808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38" autoAdjust="0"/>
    <p:restoredTop sz="94660"/>
  </p:normalViewPr>
  <p:slideViewPr>
    <p:cSldViewPr>
      <p:cViewPr>
        <p:scale>
          <a:sx n="80" d="100"/>
          <a:sy n="80" d="100"/>
        </p:scale>
        <p:origin x="-570" y="-126"/>
      </p:cViewPr>
      <p:guideLst>
        <p:guide orient="horz" pos="17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3.bp.blogspot.com/-UzRflneQcBc/VNa13tZz7NI/AAAAAAAAAQg/ym9dI2YGsyA/s1600/worldtradingacadem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0858" y="632163"/>
            <a:ext cx="5123145" cy="4958452"/>
          </a:xfrm>
          <a:prstGeom prst="rect">
            <a:avLst/>
          </a:prstGeom>
          <a:noFill/>
        </p:spPr>
      </p:pic>
      <p:pic>
        <p:nvPicPr>
          <p:cNvPr id="8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29377" y="711186"/>
            <a:ext cx="2714626" cy="3002846"/>
          </a:xfrm>
          <a:prstGeom prst="rect">
            <a:avLst/>
          </a:prstGeom>
          <a:noFill/>
        </p:spPr>
      </p:pic>
      <p:pic>
        <p:nvPicPr>
          <p:cNvPr id="9" name="Picture 2" descr="http://elitefon.ru/download.php?file=201211/1440x900/elitefon.ru-26532.jpg"/>
          <p:cNvPicPr>
            <a:picLocks noChangeAspect="1" noChangeArrowheads="1"/>
          </p:cNvPicPr>
          <p:nvPr userDrawn="1"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56896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849"/>
            <a:ext cx="8229601" cy="94826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27574"/>
            <a:ext cx="8229601" cy="37548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73417"/>
            <a:ext cx="2133600" cy="302919"/>
          </a:xfrm>
          <a:prstGeom prst="rect">
            <a:avLst/>
          </a:prstGeom>
        </p:spPr>
        <p:txBody>
          <a:bodyPr/>
          <a:lstStyle/>
          <a:p>
            <a:fld id="{BF211EDF-786A-42C6-810D-4405CFAEE28B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5273417"/>
            <a:ext cx="2895600" cy="3029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73417"/>
            <a:ext cx="2133600" cy="302919"/>
          </a:xfrm>
          <a:prstGeom prst="rect">
            <a:avLst/>
          </a:prstGeom>
        </p:spPr>
        <p:txBody>
          <a:bodyPr/>
          <a:lstStyle/>
          <a:p>
            <a:fld id="{32AB5982-42C3-4DEC-ADA8-5C5FF5B6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171215"/>
            <a:ext cx="2057401" cy="3640291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171215"/>
            <a:ext cx="6019801" cy="36402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73417"/>
            <a:ext cx="2133600" cy="302919"/>
          </a:xfrm>
          <a:prstGeom prst="rect">
            <a:avLst/>
          </a:prstGeom>
        </p:spPr>
        <p:txBody>
          <a:bodyPr/>
          <a:lstStyle/>
          <a:p>
            <a:fld id="{BF211EDF-786A-42C6-810D-4405CFAEE28B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5273417"/>
            <a:ext cx="2895600" cy="3029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73417"/>
            <a:ext cx="2133600" cy="302919"/>
          </a:xfrm>
          <a:prstGeom prst="rect">
            <a:avLst/>
          </a:prstGeom>
        </p:spPr>
        <p:txBody>
          <a:bodyPr/>
          <a:lstStyle/>
          <a:p>
            <a:fld id="{32AB5982-42C3-4DEC-ADA8-5C5FF5B6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litefon.ru/download.php?file=201211/1440x900/elitefon.ru-26532.jpg"/>
          <p:cNvPicPr>
            <a:picLocks noChangeAspect="1" noChangeArrowheads="1"/>
          </p:cNvPicPr>
          <p:nvPr userDrawn="1"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56896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6" descr="http://3.bp.blogspot.com/-UzRflneQcBc/VNa13tZz7NI/AAAAAAAAAQg/ym9dI2YGsyA/s1600/worldtradingacademy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6" y="2844803"/>
            <a:ext cx="2500331" cy="24199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litefon.ru/download.php?file=201211/1440x900/elitefon.ru-26532.jpg"/>
          <p:cNvPicPr>
            <a:picLocks noChangeAspect="1" noChangeArrowheads="1"/>
          </p:cNvPicPr>
          <p:nvPr userDrawn="1"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56896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3"/>
          <a:srcRect l="18750" t="2083" r="14583"/>
          <a:stretch>
            <a:fillRect/>
          </a:stretch>
        </p:blipFill>
        <p:spPr bwMode="auto">
          <a:xfrm>
            <a:off x="6984174" y="2370663"/>
            <a:ext cx="1945547" cy="3160911"/>
          </a:xfrm>
          <a:prstGeom prst="rect">
            <a:avLst/>
          </a:prstGeom>
          <a:noFill/>
        </p:spPr>
      </p:pic>
      <p:pic>
        <p:nvPicPr>
          <p:cNvPr id="9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4" cstate="print"/>
          <a:srcRect l="18750" t="2083" r="14583"/>
          <a:stretch>
            <a:fillRect/>
          </a:stretch>
        </p:blipFill>
        <p:spPr bwMode="auto">
          <a:xfrm>
            <a:off x="6429389" y="3714053"/>
            <a:ext cx="1068530" cy="1736031"/>
          </a:xfrm>
          <a:prstGeom prst="rect">
            <a:avLst/>
          </a:prstGeom>
          <a:noFill/>
        </p:spPr>
      </p:pic>
      <p:pic>
        <p:nvPicPr>
          <p:cNvPr id="10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5" cstate="print"/>
          <a:srcRect l="18750" t="2083" r="14583"/>
          <a:stretch>
            <a:fillRect/>
          </a:stretch>
        </p:blipFill>
        <p:spPr bwMode="auto">
          <a:xfrm>
            <a:off x="7858150" y="1185324"/>
            <a:ext cx="928693" cy="1508841"/>
          </a:xfrm>
          <a:prstGeom prst="rect">
            <a:avLst/>
          </a:prstGeom>
          <a:noFill/>
        </p:spPr>
      </p:pic>
      <p:pic>
        <p:nvPicPr>
          <p:cNvPr id="11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3"/>
          <a:srcRect l="18750" t="2083" r="14583"/>
          <a:stretch>
            <a:fillRect/>
          </a:stretch>
        </p:blipFill>
        <p:spPr bwMode="auto">
          <a:xfrm>
            <a:off x="6736420" y="474117"/>
            <a:ext cx="1264604" cy="2054592"/>
          </a:xfrm>
          <a:prstGeom prst="rect">
            <a:avLst/>
          </a:prstGeom>
          <a:noFill/>
        </p:spPr>
      </p:pic>
      <p:pic>
        <p:nvPicPr>
          <p:cNvPr id="12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6" cstate="print"/>
          <a:srcRect l="18750" t="2083" r="14583"/>
          <a:stretch>
            <a:fillRect/>
          </a:stretch>
        </p:blipFill>
        <p:spPr bwMode="auto">
          <a:xfrm>
            <a:off x="8001025" y="395094"/>
            <a:ext cx="571504" cy="9285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3.bp.blogspot.com/-UzRflneQcBc/VNa13tZz7NI/AAAAAAAAAQg/ym9dI2YGsyA/s1600/worldtradingacadem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7" y="3397959"/>
            <a:ext cx="2102274" cy="2034690"/>
          </a:xfrm>
          <a:prstGeom prst="rect">
            <a:avLst/>
          </a:prstGeom>
          <a:noFill/>
        </p:spPr>
      </p:pic>
      <p:pic>
        <p:nvPicPr>
          <p:cNvPr id="9" name="Picture 2" descr="http://elitefon.ru/download.php?file=201211/1440x900/elitefon.ru-26532.jpg"/>
          <p:cNvPicPr>
            <a:picLocks noChangeAspect="1" noChangeArrowheads="1"/>
          </p:cNvPicPr>
          <p:nvPr userDrawn="1"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56896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6" descr="https://avatanplus.com/files/resources/mid/5759b6b46a2c21553671b0d3.png"/>
          <p:cNvPicPr>
            <a:picLocks noChangeAspect="1" noChangeArrowheads="1"/>
          </p:cNvPicPr>
          <p:nvPr userDrawn="1"/>
        </p:nvPicPr>
        <p:blipFill>
          <a:blip r:embed="rId4" cstate="print"/>
          <a:srcRect l="18750" t="2083" r="14583"/>
          <a:stretch>
            <a:fillRect/>
          </a:stretch>
        </p:blipFill>
        <p:spPr bwMode="auto">
          <a:xfrm>
            <a:off x="8001026" y="3239914"/>
            <a:ext cx="873975" cy="14199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elitefon.ru/download.php?file=201211/1440x900/elitefon.ru-26532.jpg"/>
          <p:cNvPicPr>
            <a:picLocks noChangeAspect="1" noChangeArrowheads="1"/>
          </p:cNvPicPr>
          <p:nvPr userDrawn="1"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56896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849"/>
            <a:ext cx="8229601" cy="94826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5273417"/>
            <a:ext cx="2133600" cy="302919"/>
          </a:xfrm>
          <a:prstGeom prst="rect">
            <a:avLst/>
          </a:prstGeom>
        </p:spPr>
        <p:txBody>
          <a:bodyPr/>
          <a:lstStyle/>
          <a:p>
            <a:fld id="{BF211EDF-786A-42C6-810D-4405CFAEE28B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2" y="5273417"/>
            <a:ext cx="2895600" cy="3029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5273417"/>
            <a:ext cx="2133600" cy="302919"/>
          </a:xfrm>
          <a:prstGeom prst="rect">
            <a:avLst/>
          </a:prstGeom>
        </p:spPr>
        <p:txBody>
          <a:bodyPr/>
          <a:lstStyle/>
          <a:p>
            <a:fld id="{32AB5982-42C3-4DEC-ADA8-5C5FF5B6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5273417"/>
            <a:ext cx="2133600" cy="302919"/>
          </a:xfrm>
          <a:prstGeom prst="rect">
            <a:avLst/>
          </a:prstGeom>
        </p:spPr>
        <p:txBody>
          <a:bodyPr/>
          <a:lstStyle/>
          <a:p>
            <a:fld id="{BF211EDF-786A-42C6-810D-4405CFAEE28B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2" y="5273417"/>
            <a:ext cx="2895600" cy="3029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73417"/>
            <a:ext cx="2133600" cy="302919"/>
          </a:xfrm>
          <a:prstGeom prst="rect">
            <a:avLst/>
          </a:prstGeom>
        </p:spPr>
        <p:txBody>
          <a:bodyPr/>
          <a:lstStyle/>
          <a:p>
            <a:fld id="{32AB5982-42C3-4DEC-ADA8-5C5FF5B6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26530"/>
            <a:ext cx="3008312" cy="96407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26534"/>
            <a:ext cx="5111749" cy="485591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190603"/>
            <a:ext cx="3008312" cy="3891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73417"/>
            <a:ext cx="2133600" cy="302919"/>
          </a:xfrm>
          <a:prstGeom prst="rect">
            <a:avLst/>
          </a:prstGeom>
        </p:spPr>
        <p:txBody>
          <a:bodyPr/>
          <a:lstStyle/>
          <a:p>
            <a:fld id="{BF211EDF-786A-42C6-810D-4405CFAEE28B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5273417"/>
            <a:ext cx="2895600" cy="3029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73417"/>
            <a:ext cx="2133600" cy="302919"/>
          </a:xfrm>
          <a:prstGeom prst="rect">
            <a:avLst/>
          </a:prstGeom>
        </p:spPr>
        <p:txBody>
          <a:bodyPr/>
          <a:lstStyle/>
          <a:p>
            <a:fld id="{32AB5982-42C3-4DEC-ADA8-5C5FF5B6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982721"/>
            <a:ext cx="5486400" cy="4701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508377"/>
            <a:ext cx="5486400" cy="3413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452904"/>
            <a:ext cx="5486400" cy="667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73417"/>
            <a:ext cx="2133600" cy="302919"/>
          </a:xfrm>
          <a:prstGeom prst="rect">
            <a:avLst/>
          </a:prstGeom>
        </p:spPr>
        <p:txBody>
          <a:bodyPr/>
          <a:lstStyle/>
          <a:p>
            <a:fld id="{BF211EDF-786A-42C6-810D-4405CFAEE28B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2" y="5273417"/>
            <a:ext cx="2895600" cy="3029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73417"/>
            <a:ext cx="2133600" cy="302919"/>
          </a:xfrm>
          <a:prstGeom prst="rect">
            <a:avLst/>
          </a:prstGeom>
        </p:spPr>
        <p:txBody>
          <a:bodyPr/>
          <a:lstStyle/>
          <a:p>
            <a:fld id="{32AB5982-42C3-4DEC-ADA8-5C5FF5B6D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litefon.ru/download.php?file=201211/1440x900/elitefon.ru-26532.jpg"/>
          <p:cNvPicPr>
            <a:picLocks noChangeAspect="1" noChangeArrowheads="1"/>
          </p:cNvPicPr>
          <p:nvPr userDrawn="1"/>
        </p:nvPicPr>
        <p:blipFill>
          <a:blip r:embed="rId13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568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nplus.com/files/resources/mid/5759b6b46a2c21553671b0d3.png" TargetMode="External"/><Relationship Id="rId2" Type="http://schemas.openxmlformats.org/officeDocument/2006/relationships/hyperlink" Target="http://elitefon.ru/download.php?file=201211/1440x900/elitefon.ru-26532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3.bp.blogspot.com/-UzRflneQcBc/VNa13tZz7NI/AAAAAAAAAQg/ym9dI2YGsyA/s1600/worldtradingacademy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844536"/>
            <a:ext cx="442915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Сочинение по картине А.М.Герасимова «После дождя»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29058" y="844536"/>
            <a:ext cx="47149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краски использовал  художник? Как автор картины показал с помощью красок, что всё мокро и сыро?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15974"/>
            <a:ext cx="3119850" cy="432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273032"/>
            <a:ext cx="7429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А.М.Герасимов «После дождя»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643306" y="2416172"/>
            <a:ext cx="52864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Цвет в картине имеет большое значение. Художник с помощью цвета создает образ, вызывает определенное настроение. Мы видим неяркие, спокойные краски: светло-зелёную и тёмно-зелёную гамму, розовато-жёлтые, бордовый тона. Эти сочетания создают летнее настроение. Серебристый оттенок на всех предметах рождает ощущение прохлады.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1058850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 что вы можете сказать о художнике – авторе картины?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30288"/>
            <a:ext cx="3340777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24161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А.М.Герасимов  </a:t>
            </a:r>
            <a:r>
              <a:rPr lang="ru-RU" sz="2400" b="1" dirty="0" smtClean="0"/>
              <a:t>очень любит свой сад, родную природу</a:t>
            </a:r>
            <a:r>
              <a:rPr lang="ru-RU" sz="2400" b="1" dirty="0" smtClean="0"/>
              <a:t>. Ему </a:t>
            </a:r>
            <a:r>
              <a:rPr lang="ru-RU" sz="2400" b="1" dirty="0" smtClean="0"/>
              <a:t>нравится изображать изменения в природе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  <a:r>
              <a:rPr lang="ru-RU" sz="2400" b="1" dirty="0" smtClean="0"/>
              <a:t>Он </a:t>
            </a:r>
            <a:r>
              <a:rPr lang="ru-RU" sz="2400" b="1" dirty="0" smtClean="0"/>
              <a:t>видел красоту во всем, даже в самом простом и незатейливом.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273032"/>
            <a:ext cx="7429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А.М.Герасимов «После дождя»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630354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1.Что побудило </a:t>
            </a:r>
            <a:r>
              <a:rPr lang="ru-RU" sz="2400" b="1" dirty="0" smtClean="0"/>
              <a:t>А.М.Герасимова </a:t>
            </a:r>
            <a:r>
              <a:rPr lang="ru-RU" sz="2400" b="1" dirty="0" smtClean="0"/>
              <a:t>написать  эту картину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2.Описание картины.</a:t>
            </a:r>
            <a:br>
              <a:rPr lang="ru-RU" sz="2400" b="1" dirty="0" smtClean="0"/>
            </a:br>
            <a:r>
              <a:rPr lang="ru-RU" sz="2400" b="1" dirty="0" smtClean="0"/>
              <a:t>          А) Мокрая терраса.</a:t>
            </a:r>
            <a:br>
              <a:rPr lang="ru-RU" sz="2400" b="1" dirty="0" smtClean="0"/>
            </a:br>
            <a:r>
              <a:rPr lang="ru-RU" sz="2400" b="1" dirty="0" smtClean="0"/>
              <a:t>          Б) Круглый стол.</a:t>
            </a:r>
            <a:br>
              <a:rPr lang="ru-RU" sz="2400" b="1" dirty="0" smtClean="0"/>
            </a:br>
            <a:r>
              <a:rPr lang="ru-RU" sz="2400" b="1" dirty="0" smtClean="0"/>
              <a:t>          В) Посвежевший сад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3. Моё впечатление от картины.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44470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А.М.Герасимов «После дождя»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1130288"/>
            <a:ext cx="81439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вот дождь становится мельче; туча начинает разделяться на волнистые облака, светлеть в том месте, в котором должно быть солнце, и сквозь серовато-белые края тучи чуть виднеется клочок ясной лазури. Через минуту робкий луч солнца уже блестит в лужах дороги. Я испытываю невыразимо отрадное чувство надежды в жизни. Душа моя улыбается так же, как и освежённая, повеселевшая природа. Я высовываюсь из брички и жадно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впиваю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себя душистый воздух. Всё мокро и блестит на солнце, как покрытое лаком. Я не могу усидеть в бричке, бегу к кустам, рву мокрые ветки распустившейся черёмухи, бью себя ими по лицу и упиваюсь их чудным запахом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/>
              <a:t> </a:t>
            </a:r>
            <a:r>
              <a:rPr lang="ru-RU" sz="2000" b="1" dirty="0" smtClean="0"/>
              <a:t>(Л</a:t>
            </a:r>
            <a:r>
              <a:rPr lang="ru-RU" sz="2000" b="1" dirty="0" smtClean="0"/>
              <a:t>. Н. Толстого «Отрочество</a:t>
            </a:r>
            <a:r>
              <a:rPr lang="ru-RU" sz="2000" b="1" dirty="0" smtClean="0"/>
              <a:t>»).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73032"/>
            <a:ext cx="7429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Учимся у писателей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58784"/>
            <a:ext cx="828680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</a:t>
            </a:r>
          </a:p>
          <a:p>
            <a:r>
              <a:rPr lang="en-US" dirty="0" smtClean="0">
                <a:hlinkClick r:id="rId2"/>
              </a:rPr>
              <a:t>http://elitefon.ru/download.php?file=201211/1440x900/elitefon.ru-26532.jpg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https://avatanplus.com/files/resources/mid/5759b6b46a2c21553671b0d3.png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http://3.bp.blogspot.com/-UzRflneQcBc/VNa13tZz7NI/AAAAAAAAAQg/ym9dI2YGsyA/s1600/worldtradingacademy.png</a:t>
            </a:r>
            <a:r>
              <a:rPr lang="ru-RU" dirty="0" smtClean="0"/>
              <a:t> </a:t>
            </a:r>
          </a:p>
          <a:p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559048"/>
            <a:ext cx="4572001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600" i="1" dirty="0" smtClean="0">
                <a:solidFill>
                  <a:srgbClr val="008080"/>
                </a:solidFill>
                <a:latin typeface="Arial Black" pitchFamily="34" charset="0"/>
              </a:rPr>
              <a:t>Шаблон выполнен</a:t>
            </a:r>
          </a:p>
          <a:p>
            <a:pPr algn="ctr"/>
            <a:r>
              <a:rPr lang="ru-RU" sz="1600" i="1" dirty="0" smtClean="0">
                <a:solidFill>
                  <a:srgbClr val="008080"/>
                </a:solidFill>
                <a:latin typeface="Arial Black" pitchFamily="34" charset="0"/>
              </a:rPr>
              <a:t>учителем иностранного языка</a:t>
            </a:r>
          </a:p>
          <a:p>
            <a:pPr algn="ctr"/>
            <a:r>
              <a:rPr lang="ru-RU" sz="1600" i="1" dirty="0" smtClean="0">
                <a:solidFill>
                  <a:srgbClr val="008080"/>
                </a:solidFill>
                <a:latin typeface="Arial Black" pitchFamily="34" charset="0"/>
              </a:rPr>
              <a:t>МОУ СОШ №1 г. Камешково</a:t>
            </a:r>
          </a:p>
          <a:p>
            <a:pPr algn="ctr"/>
            <a:r>
              <a:rPr lang="ru-RU" sz="1600" i="1" dirty="0" err="1" smtClean="0">
                <a:solidFill>
                  <a:srgbClr val="008080"/>
                </a:solidFill>
                <a:latin typeface="Arial Black" pitchFamily="34" charset="0"/>
              </a:rPr>
              <a:t>Шахториной</a:t>
            </a:r>
            <a:r>
              <a:rPr lang="ru-RU" sz="1600" i="1" dirty="0" smtClean="0">
                <a:solidFill>
                  <a:srgbClr val="008080"/>
                </a:solidFill>
                <a:latin typeface="Arial Black" pitchFamily="34" charset="0"/>
              </a:rPr>
              <a:t> О. В.</a:t>
            </a:r>
            <a:endParaRPr lang="ru-RU" sz="16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fter_rain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>
            <a:off x="1428728" y="915974"/>
            <a:ext cx="6500858" cy="4429156"/>
          </a:xfrm>
          <a:prstGeom prst="rect">
            <a:avLst/>
          </a:prstGeo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857224" y="415908"/>
            <a:ext cx="764386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А.М.Герасимов «После дождя» («Мокрая терраса»)</a:t>
            </a:r>
            <a:endParaRPr lang="ru-RU" sz="2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227004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30222"/>
            <a:ext cx="3363912" cy="46085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73032"/>
            <a:ext cx="38226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А.М.Герасимов</a:t>
            </a:r>
            <a:endParaRPr lang="ru-RU" sz="40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980619"/>
            <a:ext cx="47149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Александр Михайлович Герасимов родился 31 июля (12 августа) 1881 года в купеческой семье в Козлове (ныне Мичуринск). </a:t>
            </a:r>
            <a:r>
              <a:rPr lang="ru-RU" sz="2000" b="1" i="1" dirty="0" smtClean="0"/>
              <a:t>Здесь прошли </a:t>
            </a:r>
            <a:r>
              <a:rPr lang="ru-RU" sz="2000" b="1" i="1" dirty="0" smtClean="0"/>
              <a:t>его детские и юношеские годы. Сюда он часто приезжал на лето, уже став именитым художником. </a:t>
            </a:r>
          </a:p>
          <a:p>
            <a:r>
              <a:rPr lang="ru-RU" sz="2000" b="1" i="1" dirty="0" smtClean="0"/>
              <a:t>В 1903—1915 годах Герасимов учился в Московском училище живописи, ваяния и зодчества. Его наставниками были крупнейшие русские живописцы: </a:t>
            </a:r>
            <a:endParaRPr lang="ru-RU" sz="2000" b="1" i="1" dirty="0" smtClean="0"/>
          </a:p>
          <a:p>
            <a:r>
              <a:rPr lang="ru-RU" sz="2000" b="1" i="1" dirty="0" smtClean="0"/>
              <a:t>А</a:t>
            </a:r>
            <a:r>
              <a:rPr lang="ru-RU" sz="2000" b="1" i="1" dirty="0" smtClean="0"/>
              <a:t>. Е. Архипов, Н. А. Касаткин, </a:t>
            </a:r>
            <a:endParaRPr lang="ru-RU" sz="2000" b="1" i="1" dirty="0" smtClean="0"/>
          </a:p>
          <a:p>
            <a:r>
              <a:rPr lang="ru-RU" sz="2000" b="1" i="1" dirty="0" smtClean="0"/>
              <a:t>К</a:t>
            </a:r>
            <a:r>
              <a:rPr lang="ru-RU" sz="2000" b="1" i="1" dirty="0" smtClean="0"/>
              <a:t>. А. Коровин, В. А. Серов.</a:t>
            </a:r>
            <a:endParaRPr lang="de-DE" sz="2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ttach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7" y="1130288"/>
            <a:ext cx="4643470" cy="3816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73032"/>
            <a:ext cx="7429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А.М.Герасимов «После дождя»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143504" y="888286"/>
            <a:ext cx="38576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Еще светло перед окном,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разрывы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облак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солнце блещет,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воробей своим крылом,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песке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купаяся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трепещет.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 уж от неба до земли,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Качаясь, движется завеса,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будто в золотой пыли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Стоит за ней опушка леса.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Две капли брызнули в стекло,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 лип душистым медом тянет,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что-то к саду подошло,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 свежим листьям барабанит.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Афанасий Фет «Весенний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дождь»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4987940"/>
            <a:ext cx="2922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Семейный автопортрет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87346"/>
            <a:ext cx="3429024" cy="475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71934" y="344470"/>
            <a:ext cx="46434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b="1" i="1" dirty="0" smtClean="0"/>
              <a:t>"Я сделал этюд в полтора часа. Произошло это так: я писал на террасе групповой портрет моей семьи. Припекало солнце, яркими пятнами разбегаясь по зелени. И вдруг набежали тучи. Порывистый ветер, срывая лепестки роз и рассыпая их по столу, опрокинул стакан с водой. Хлынул дождь, и моё семейство скрылось в доме. А меня охватил неожиданный восторг от свежей зелени и сверкающих потоков воды, залившей стол с букетом роз, скамейку и половицы. К счастью, оказался рядом подрамник с холстом, и я лихорадочно начал писать. Не понадобилось ничего представлять или добавлять ― настолько было прекрасно всё, что находилось перед моими глазами". (А.Герасимов «Жизнь художника»)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87412"/>
            <a:ext cx="3119850" cy="432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43372" y="91597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Опишите</a:t>
            </a:r>
            <a:r>
              <a:rPr lang="ru-RU" sz="2400" b="1" dirty="0" smtClean="0">
                <a:solidFill>
                  <a:srgbClr val="C00000"/>
                </a:solidFill>
              </a:rPr>
              <a:t>, что вы видите на переднем плане картины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844668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На переднем плане картины мы видим  мокрую террасу, перила, залитые дождём, блестящие от влаги полы. Стол с резными ножками, на столе – кувшин с цветами, рядом – опрокинутый стакан. На заднем плане: летний сад, деревья, свесившие ветви под тяжестью водяных струй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44470"/>
            <a:ext cx="7429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А.М.Герасимов «После дождя»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87412"/>
            <a:ext cx="3119850" cy="432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43372" y="11302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Опишите</a:t>
            </a:r>
            <a:r>
              <a:rPr lang="ru-RU" sz="2400" b="1" dirty="0" smtClean="0">
                <a:solidFill>
                  <a:srgbClr val="C00000"/>
                </a:solidFill>
              </a:rPr>
              <a:t>, что вы видите на </a:t>
            </a:r>
            <a:r>
              <a:rPr lang="ru-RU" sz="2400" b="1" dirty="0" smtClean="0">
                <a:solidFill>
                  <a:srgbClr val="C00000"/>
                </a:solidFill>
              </a:rPr>
              <a:t>заднем </a:t>
            </a:r>
            <a:r>
              <a:rPr lang="ru-RU" sz="2400" b="1" dirty="0" smtClean="0">
                <a:solidFill>
                  <a:srgbClr val="C00000"/>
                </a:solidFill>
              </a:rPr>
              <a:t>плане картины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2201858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На </a:t>
            </a:r>
            <a:r>
              <a:rPr lang="ru-RU" sz="2400" b="1" i="1" dirty="0" smtClean="0"/>
              <a:t>заднем </a:t>
            </a:r>
            <a:r>
              <a:rPr lang="ru-RU" sz="2400" b="1" i="1" dirty="0" smtClean="0"/>
              <a:t>плане художник изобразил </a:t>
            </a:r>
            <a:r>
              <a:rPr lang="ru-RU" sz="2400" b="1" i="1" dirty="0" smtClean="0"/>
              <a:t>летний сад, деревья, свесившие ветви под тяжестью водяных струй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44470"/>
            <a:ext cx="7429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А.М.Герасимов «После дождя»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71934" y="1344602"/>
            <a:ext cx="4572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аков был замысел художника?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87412"/>
            <a:ext cx="3119850" cy="432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273032"/>
            <a:ext cx="7429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А.М.Герасимов «После дождя»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5590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Показать, какое чистое, свежее стало всё вокруг после дождя.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00496" y="915974"/>
            <a:ext cx="4572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Запишите в столбик, какие предметы </a:t>
            </a:r>
            <a:r>
              <a:rPr lang="ru-RU" sz="2400" b="1" dirty="0" smtClean="0">
                <a:solidFill>
                  <a:srgbClr val="C00000"/>
                </a:solidFill>
              </a:rPr>
              <a:t>видите на картине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87412"/>
            <a:ext cx="3119850" cy="432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273032"/>
            <a:ext cx="7429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А.М.Герасимов «После дождя»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916106"/>
            <a:ext cx="1714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1.Пол -</a:t>
            </a:r>
          </a:p>
          <a:p>
            <a:r>
              <a:rPr lang="ru-RU" sz="2000" b="1" dirty="0" smtClean="0"/>
              <a:t>2.Перила –</a:t>
            </a:r>
          </a:p>
          <a:p>
            <a:r>
              <a:rPr lang="ru-RU" sz="2000" b="1" dirty="0" smtClean="0"/>
              <a:t>3.Скамейка -</a:t>
            </a:r>
          </a:p>
          <a:p>
            <a:r>
              <a:rPr lang="ru-RU" sz="2000" b="1" dirty="0" smtClean="0"/>
              <a:t>4</a:t>
            </a:r>
            <a:r>
              <a:rPr lang="ru-RU" sz="2000" b="1" dirty="0" smtClean="0"/>
              <a:t>. </a:t>
            </a:r>
            <a:r>
              <a:rPr lang="ru-RU" sz="2000" b="1" dirty="0" smtClean="0"/>
              <a:t>Стол </a:t>
            </a:r>
            <a:r>
              <a:rPr lang="ru-RU" sz="2000" b="1" dirty="0" smtClean="0"/>
              <a:t>– </a:t>
            </a:r>
          </a:p>
          <a:p>
            <a:r>
              <a:rPr lang="ru-RU" sz="2000" b="1" dirty="0" smtClean="0"/>
              <a:t>5. </a:t>
            </a:r>
            <a:r>
              <a:rPr lang="ru-RU" sz="2000" b="1" dirty="0" smtClean="0"/>
              <a:t>Ваза </a:t>
            </a:r>
            <a:r>
              <a:rPr lang="ru-RU" sz="2000" b="1" dirty="0" smtClean="0"/>
              <a:t>– </a:t>
            </a:r>
          </a:p>
          <a:p>
            <a:r>
              <a:rPr lang="ru-RU" sz="2000" b="1" dirty="0" smtClean="0"/>
              <a:t>6. </a:t>
            </a:r>
            <a:r>
              <a:rPr lang="ru-RU" sz="2000" b="1" dirty="0" smtClean="0"/>
              <a:t>Цветы </a:t>
            </a:r>
            <a:r>
              <a:rPr lang="ru-RU" sz="2000" b="1" dirty="0" smtClean="0"/>
              <a:t>–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7. </a:t>
            </a:r>
            <a:r>
              <a:rPr lang="ru-RU" sz="2000" b="1" dirty="0" smtClean="0"/>
              <a:t>Стакан </a:t>
            </a:r>
            <a:r>
              <a:rPr lang="ru-RU" sz="2000" b="1" dirty="0" smtClean="0"/>
              <a:t>–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1844668"/>
            <a:ext cx="2148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мокрый, блестит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201858"/>
            <a:ext cx="2548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отражаются на полу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2487610"/>
            <a:ext cx="826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узкая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2844800"/>
            <a:ext cx="3702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круглый, с резными </a:t>
            </a:r>
            <a:r>
              <a:rPr lang="ru-RU" sz="2000" b="1" dirty="0" smtClean="0">
                <a:solidFill>
                  <a:srgbClr val="C00000"/>
                </a:solidFill>
              </a:rPr>
              <a:t>ножками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3130552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стеклянная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3416304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яркие, садовые, душистые, пахнут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4059246"/>
            <a:ext cx="348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лежит, опрокинутый ветром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591</Words>
  <Application>Microsoft Office PowerPoint</Application>
  <PresentationFormat>Произвольный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Lenovo</cp:lastModifiedBy>
  <cp:revision>78</cp:revision>
  <dcterms:created xsi:type="dcterms:W3CDTF">2016-07-29T17:51:43Z</dcterms:created>
  <dcterms:modified xsi:type="dcterms:W3CDTF">2016-09-21T17:44:31Z</dcterms:modified>
</cp:coreProperties>
</file>