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63" r:id="rId4"/>
    <p:sldId id="257" r:id="rId5"/>
    <p:sldId id="265" r:id="rId6"/>
    <p:sldId id="273" r:id="rId7"/>
    <p:sldId id="274" r:id="rId8"/>
    <p:sldId id="270" r:id="rId9"/>
    <p:sldId id="272" r:id="rId10"/>
    <p:sldId id="271" r:id="rId11"/>
    <p:sldId id="275" r:id="rId12"/>
    <p:sldId id="276" r:id="rId13"/>
    <p:sldId id="277" r:id="rId14"/>
    <p:sldId id="278" r:id="rId15"/>
    <p:sldId id="279" r:id="rId16"/>
    <p:sldId id="266" r:id="rId17"/>
    <p:sldId id="280" r:id="rId18"/>
    <p:sldId id="281" r:id="rId19"/>
    <p:sldId id="282" r:id="rId20"/>
    <p:sldId id="283" r:id="rId21"/>
    <p:sldId id="285" r:id="rId22"/>
    <p:sldId id="286" r:id="rId23"/>
    <p:sldId id="26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859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&#1042;&#1080;&#1076;&#1077;&#1086;%20&#1064;&#1050;&#1054;&#1051;&#1040;%202020-2021/23%20&#1092;&#1077;&#1074;&#1088;&#1072;&#1083;&#1103;%202021.mp4" TargetMode="External"/><Relationship Id="rId2" Type="http://schemas.openxmlformats.org/officeDocument/2006/relationships/hyperlink" Target="&#1042;&#1080;&#1076;&#1077;&#1086;%20&#1064;&#1050;&#1054;&#1051;&#1040;%202020-2021/&#1056;&#1086;&#1078;&#1076;&#1077;&#1089;&#1090;&#1074;&#1086;%202021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hyperlink" Target="&#1042;&#1080;&#1076;&#1077;&#1086;%20&#1064;&#1050;&#1054;&#1051;&#1040;%202020-2021/8%20&#1084;&#1072;&#1088;&#1090;&#1072;%202021%20&#1074;&#1086;&#1083;&#1086;&#1085;&#1090;&#1105;&#1088;&#1099;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&#1042;&#1080;&#1076;&#1077;&#1086;%20&#1064;&#1050;&#1054;&#1051;&#1040;%202020-2021/&#1047;&#1077;&#1083;&#1105;&#1085;&#1072;&#1103;%20&#1042;&#1077;&#1089;&#1085;&#1072;-2021%20&#1052;&#1050;&#1054;&#1059;%20&#1053;&#1086;&#1074;&#1083;&#1103;&#1085;&#1089;&#1082;&#1072;&#1103;%20&#1054;&#1054;&#1064;.mp4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vk.com/public193958978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8386" y="178674"/>
            <a:ext cx="8092965" cy="225972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МКОУ </a:t>
            </a:r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Новлянская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ООШ</a:t>
            </a:r>
            <a:b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Волонтёрский отряд </a:t>
            </a:r>
            <a:b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«Свет в окне»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44414" y="2585545"/>
            <a:ext cx="6894787" cy="1555531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</a:rPr>
              <a:t>«Калейдоскоп </a:t>
            </a:r>
          </a:p>
          <a:p>
            <a:pPr algn="r"/>
            <a:r>
              <a:rPr lang="ru-RU" sz="2800" b="1" dirty="0" smtClean="0">
                <a:solidFill>
                  <a:srgbClr val="002060"/>
                </a:solidFill>
              </a:rPr>
              <a:t>методических идей- 2021»</a:t>
            </a:r>
            <a:endParaRPr lang="ru-RU" sz="2800" dirty="0" smtClean="0">
              <a:solidFill>
                <a:srgbClr val="002060"/>
              </a:solidFill>
            </a:endParaRPr>
          </a:p>
          <a:p>
            <a:pPr algn="r"/>
            <a:r>
              <a:rPr lang="ru-RU" sz="2800" dirty="0" smtClean="0">
                <a:solidFill>
                  <a:srgbClr val="002060"/>
                </a:solidFill>
              </a:rPr>
              <a:t>Номинация «Рассказ о нас»</a:t>
            </a:r>
          </a:p>
          <a:p>
            <a:pPr algn="r"/>
            <a:endParaRPr lang="ru-RU" sz="2800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4966" y="4225159"/>
            <a:ext cx="3899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Автор: Шершнева Ольга Владимировна, заместитель директора по УВР, руководитель волонтёрского отряда «Свет в окне»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6372" y="6295696"/>
            <a:ext cx="270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2021 год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5238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Помощь  </a:t>
            </a:r>
            <a:r>
              <a:rPr lang="ru-RU" sz="2800" b="1" dirty="0" err="1" smtClean="0">
                <a:solidFill>
                  <a:srgbClr val="C00000"/>
                </a:solidFill>
              </a:rPr>
              <a:t>Новлянскому</a:t>
            </a:r>
            <a:r>
              <a:rPr lang="ru-RU" sz="2800" b="1" dirty="0" smtClean="0">
                <a:solidFill>
                  <a:srgbClr val="C00000"/>
                </a:solidFill>
              </a:rPr>
              <a:t> детскому саду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Акция «Неделя добра»</a:t>
            </a: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Ребята подарили канцтовары и детские книги воспитанникам детского сада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JaTJNEXY9Q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1765" y="1388338"/>
            <a:ext cx="5260883" cy="394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8PX9-b355A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497" y="4112172"/>
            <a:ext cx="3661104" cy="2745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YuPphteGC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819" y="4130564"/>
            <a:ext cx="3636581" cy="2727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201005_0935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59" y="3720662"/>
            <a:ext cx="4183118" cy="313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99393" y="0"/>
            <a:ext cx="5959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Поздравление учителей-пенсионеров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 Днём учителя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20201005_0949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4590" y="3698957"/>
            <a:ext cx="4212058" cy="3159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201005_0919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122" y="624909"/>
            <a:ext cx="4282774" cy="3212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01005_0926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48770" y="617253"/>
            <a:ext cx="4279920" cy="3209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9697"/>
            <a:ext cx="6516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Поздравление жителей </a:t>
            </a:r>
            <a:r>
              <a:rPr lang="ru-RU" b="1" dirty="0" smtClean="0">
                <a:solidFill>
                  <a:srgbClr val="C00000"/>
                </a:solidFill>
              </a:rPr>
              <a:t>с. </a:t>
            </a:r>
            <a:r>
              <a:rPr lang="ru-RU" b="1" dirty="0" err="1" smtClean="0">
                <a:solidFill>
                  <a:srgbClr val="C00000"/>
                </a:solidFill>
              </a:rPr>
              <a:t>Новлянское</a:t>
            </a:r>
            <a:r>
              <a:rPr lang="ru-RU" b="1" dirty="0" smtClean="0">
                <a:solidFill>
                  <a:srgbClr val="C00000"/>
                </a:solidFill>
              </a:rPr>
              <a:t>, с. Курень, </a:t>
            </a:r>
            <a:r>
              <a:rPr lang="ru-RU" b="1" dirty="0" err="1" smtClean="0">
                <a:solidFill>
                  <a:srgbClr val="C00000"/>
                </a:solidFill>
              </a:rPr>
              <a:t>д.Фоминское</a:t>
            </a:r>
            <a:r>
              <a:rPr lang="ru-RU" b="1" dirty="0" smtClean="0">
                <a:solidFill>
                  <a:srgbClr val="C00000"/>
                </a:solidFill>
              </a:rPr>
              <a:t>, д. </a:t>
            </a:r>
            <a:r>
              <a:rPr lang="ru-RU" b="1" dirty="0" err="1" smtClean="0">
                <a:solidFill>
                  <a:srgbClr val="C00000"/>
                </a:solidFill>
              </a:rPr>
              <a:t>Торопиха</a:t>
            </a:r>
            <a:r>
              <a:rPr lang="ru-RU" b="1" dirty="0" smtClean="0">
                <a:solidFill>
                  <a:srgbClr val="C00000"/>
                </a:solidFill>
              </a:rPr>
              <a:t> с Новым годом и Рождеством.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Наши волонтёры рисуют плакаты и развешивают в деревнях.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Sbb2Vz6GPS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4883" y="0"/>
            <a:ext cx="2522483" cy="336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0reAxUY36T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095999" y="3256455"/>
            <a:ext cx="2701159" cy="3601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3nGSZiW5i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2" y="1190525"/>
            <a:ext cx="3793928" cy="2845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6qauncssLU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6944" y="1198178"/>
            <a:ext cx="3008938" cy="405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mjFNr6VtUQ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46536" y="3925613"/>
            <a:ext cx="3909849" cy="293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10207"/>
            <a:ext cx="6484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Поздравление жителей </a:t>
            </a:r>
            <a:r>
              <a:rPr lang="ru-RU" b="1" dirty="0" smtClean="0">
                <a:solidFill>
                  <a:srgbClr val="C00000"/>
                </a:solidFill>
              </a:rPr>
              <a:t>с Днём Защитника Отечества</a:t>
            </a:r>
          </a:p>
        </p:txBody>
      </p:sp>
      <p:pic>
        <p:nvPicPr>
          <p:cNvPr id="3" name="Рисунок 2" descr="LeEe1l20v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7741" y="3584674"/>
            <a:ext cx="3909035" cy="3059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qc4GK8cJD9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9589" y="2452743"/>
            <a:ext cx="2334411" cy="3294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qVk87vx5KO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8327" y="598852"/>
            <a:ext cx="3471115" cy="2725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UnvIA1-xp-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95898"/>
            <a:ext cx="3543386" cy="278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46672" y="3324113"/>
            <a:ext cx="1312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с.Курень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56847" y="3270324"/>
            <a:ext cx="1710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с. </a:t>
            </a:r>
            <a:r>
              <a:rPr lang="ru-RU" sz="1600" b="1" dirty="0" err="1" smtClean="0"/>
              <a:t>Новлянское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39895" y="5680037"/>
            <a:ext cx="1441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д. </a:t>
            </a:r>
            <a:r>
              <a:rPr lang="ru-RU" sz="1600" b="1" dirty="0" err="1" smtClean="0"/>
              <a:t>Фоминское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70325" y="6519446"/>
            <a:ext cx="1710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д. </a:t>
            </a:r>
            <a:r>
              <a:rPr lang="ru-RU" sz="1600" b="1" dirty="0" err="1" smtClean="0"/>
              <a:t>Торопиха</a:t>
            </a:r>
            <a:endParaRPr lang="ru-RU" sz="16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8510" y="1103586"/>
            <a:ext cx="2921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Поздравление жителей с Международным женским днём</a:t>
            </a:r>
          </a:p>
        </p:txBody>
      </p:sp>
      <p:pic>
        <p:nvPicPr>
          <p:cNvPr id="3" name="Рисунок 2" descr="Zqe9tGVi5v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34" y="609599"/>
            <a:ext cx="2690649" cy="4503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5-Itou-_z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9137" y="591433"/>
            <a:ext cx="2858713" cy="3854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xHZ-4ohr0S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743200" y="3520965"/>
            <a:ext cx="3499945" cy="2864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78373" y="5160579"/>
            <a:ext cx="231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с. </a:t>
            </a:r>
            <a:r>
              <a:rPr lang="ru-RU" b="1" dirty="0" err="1" smtClean="0"/>
              <a:t>Новлянское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99641" y="6306206"/>
            <a:ext cx="231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с. Курень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32028" y="4519448"/>
            <a:ext cx="1902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д. </a:t>
            </a:r>
            <a:r>
              <a:rPr lang="ru-RU" b="1" dirty="0" err="1" smtClean="0"/>
              <a:t>Фоминское</a:t>
            </a:r>
            <a:endParaRPr lang="ru-RU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090" y="136634"/>
            <a:ext cx="6306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Поздравление жителей с Днём Победы</a:t>
            </a:r>
          </a:p>
        </p:txBody>
      </p:sp>
      <p:pic>
        <p:nvPicPr>
          <p:cNvPr id="4" name="Рисунок 3" descr="GL_d6r4NE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6139" y="4166897"/>
            <a:ext cx="3588137" cy="2691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L_CdBL_J6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8662" y="0"/>
            <a:ext cx="2375338" cy="3167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OqWMB0_CJe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8345" y="3024352"/>
            <a:ext cx="3205655" cy="2404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MSIme8E8r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6124" y="4217275"/>
            <a:ext cx="3352801" cy="2514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AuuMVgpfJl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254" y="551340"/>
            <a:ext cx="4971393" cy="3728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1035" y="178676"/>
            <a:ext cx="8092965" cy="155553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ЭКОЛОГИЧЕСКОЕ НАПРАВЛЕНИЕ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14952" y="2007475"/>
            <a:ext cx="4908333" cy="4561489"/>
          </a:xfrm>
        </p:spPr>
        <p:txBody>
          <a:bodyPr>
            <a:normAutofit/>
          </a:bodyPr>
          <a:lstStyle/>
          <a:p>
            <a:pPr algn="r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</a:rPr>
              <a:t>Выращивание рассады цветов для школьных клумб</a:t>
            </a:r>
          </a:p>
          <a:p>
            <a:pPr algn="r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</a:rPr>
              <a:t>Благоустройство пришкольной территории</a:t>
            </a:r>
          </a:p>
          <a:p>
            <a:pPr algn="r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</a:rPr>
              <a:t>Создание кормушек для птиц, а также кормление птиц в течение всей зимы</a:t>
            </a:r>
          </a:p>
          <a:p>
            <a:pPr algn="r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</a:rPr>
              <a:t>Участие в разнообразных экологических акциях и фестивалях</a:t>
            </a:r>
          </a:p>
          <a:p>
            <a:pPr algn="r">
              <a:buFont typeface="Wingdings" pitchFamily="2" charset="2"/>
              <a:buChar char="Ø"/>
            </a:pPr>
            <a:endParaRPr lang="ru-RU" sz="2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W7pW6ZX8t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069" y="4147789"/>
            <a:ext cx="3613614" cy="2710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TiWVkWRDg6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5034" y="1650125"/>
            <a:ext cx="3888828" cy="2916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99697" y="126124"/>
            <a:ext cx="8187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Ребята-волонтёры сами выращивают рассаду цветов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для школьных клумб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-D71DfulM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1405" y="745291"/>
            <a:ext cx="3392595" cy="2544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BK8HWBJ0D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53250"/>
            <a:ext cx="3313613" cy="2485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wjdK5WxOF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4797" y="4309241"/>
            <a:ext cx="4569203" cy="254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228" y="168166"/>
            <a:ext cx="7714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Благоустраиваем пришкольную территорию и спортивную площадку. Ребята сами готовят яму для прыжков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ATzWr8PXZz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860" y="797875"/>
            <a:ext cx="3732388" cy="2799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Mbd5tmKxVg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6593" y="3499944"/>
            <a:ext cx="4477407" cy="3358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R_qsEHnZyz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1132" y="730013"/>
            <a:ext cx="3926371" cy="2944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R5A_XAsMvB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0717" y="3563006"/>
            <a:ext cx="4393325" cy="329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qwyFVbz8OL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4122" y="1595885"/>
            <a:ext cx="3335545" cy="2501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57654" y="178676"/>
            <a:ext cx="7231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Делаем кормушки и кормим птиц в течение зимы, всего нами сделано было 19 кормушек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tfx4vFqpKA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28271">
            <a:off x="2981171" y="4411035"/>
            <a:ext cx="3335545" cy="1741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A7yCDmCAG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8043" y="4288221"/>
            <a:ext cx="3426372" cy="2569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5TkI_3gE5q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56700"/>
            <a:ext cx="3335545" cy="2501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9WCMDQiBKG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2842" y="628478"/>
            <a:ext cx="2562250" cy="345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BXFJo6Bf1P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568065"/>
            <a:ext cx="3335545" cy="2501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6862" y="352097"/>
            <a:ext cx="6674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Волонтёрский отряд Новлянской школы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</a:rPr>
              <a:t>Свет в окне» был создан в 2015 году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34" y="1335494"/>
            <a:ext cx="2737341" cy="88338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84" y="5752429"/>
            <a:ext cx="3516453" cy="1048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869" y="1335494"/>
            <a:ext cx="5639289" cy="8821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962" y="6026772"/>
            <a:ext cx="5301981" cy="49991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675" y="273268"/>
            <a:ext cx="79563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В течение учебного года мы участвовали в региональном этапе Всероссийской акции-фестивале волонтёрских практик 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«</a:t>
            </a:r>
            <a:r>
              <a:rPr lang="ru-RU" sz="3200" b="1" dirty="0" smtClean="0">
                <a:solidFill>
                  <a:srgbClr val="C00000"/>
                </a:solidFill>
              </a:rPr>
              <a:t>Свет в окне» 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698" y="3468412"/>
            <a:ext cx="371015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/>
          </a:p>
          <a:p>
            <a:pPr marL="342900" indent="-342900" algn="ctr">
              <a:buFont typeface="+mj-lt"/>
              <a:buAutoNum type="arabicPeriod"/>
            </a:pPr>
            <a:r>
              <a:rPr lang="ru-RU" sz="2000" b="1" dirty="0" smtClean="0">
                <a:hlinkClick r:id="rId2" action="ppaction://hlinkfile"/>
              </a:rPr>
              <a:t>Поздравление с Рождеством</a:t>
            </a:r>
            <a:r>
              <a:rPr lang="ru-RU" sz="2000" b="1" dirty="0" smtClean="0"/>
              <a:t> 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2000" b="1" dirty="0" smtClean="0">
                <a:hlinkClick r:id="rId3" action="ppaction://hlinkfile"/>
              </a:rPr>
              <a:t>Поздравление с Днём Защитника Отечества</a:t>
            </a:r>
            <a:endParaRPr lang="ru-RU" sz="2000" b="1" dirty="0" smtClean="0"/>
          </a:p>
          <a:p>
            <a:pPr marL="342900" indent="-342900" algn="ctr">
              <a:buFont typeface="+mj-lt"/>
              <a:buAutoNum type="arabicPeriod"/>
            </a:pPr>
            <a:r>
              <a:rPr lang="ru-RU" sz="2000" b="1" dirty="0" smtClean="0">
                <a:hlinkClick r:id="rId4" action="ppaction://hlinkfile"/>
              </a:rPr>
              <a:t>Поздравление с Международным женским днём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7145" y="2196661"/>
            <a:ext cx="8544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За это время мы много поработали и основную часть работы мы уже показали, теперь пришло время показать вам </a:t>
            </a:r>
          </a:p>
          <a:p>
            <a:pPr algn="ctr"/>
            <a:r>
              <a:rPr lang="ru-RU" sz="2000" b="1" dirty="0" smtClean="0"/>
              <a:t>наши </a:t>
            </a:r>
            <a:r>
              <a:rPr lang="ru-RU" sz="2000" b="1" dirty="0" err="1" smtClean="0"/>
              <a:t>онлайн-поздравления</a:t>
            </a:r>
            <a:r>
              <a:rPr lang="ru-RU" sz="2000" b="1" dirty="0" smtClean="0"/>
              <a:t>:</a:t>
            </a:r>
          </a:p>
        </p:txBody>
      </p:sp>
      <p:pic>
        <p:nvPicPr>
          <p:cNvPr id="5" name="Рисунок 4" descr="МКОУ Новлянская ООШ Заволжского муниципального райо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46483" y="3244562"/>
            <a:ext cx="5109146" cy="3613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269" y="315310"/>
            <a:ext cx="6558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Этой весной мы участвовали в акции «Неделя добра»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0NNYb90BQC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6883" y="3676966"/>
            <a:ext cx="4241379" cy="318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qBXqL_H4wh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2621" y="915602"/>
            <a:ext cx="4241379" cy="318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xyq1T6jq6Z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12745"/>
            <a:ext cx="4241379" cy="318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883" y="336332"/>
            <a:ext cx="656896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Также в этом году мы поучаствовали во Всероссийском экологическом субботнике "Зелёная Весна – 2021» </a:t>
            </a:r>
          </a:p>
          <a:p>
            <a:pPr algn="ctr"/>
            <a:r>
              <a:rPr lang="ru-RU" sz="2000" b="1" dirty="0" smtClean="0"/>
              <a:t>Мы с ребятами сделали видеоролик о наших весенних работах, который был отправлен на конкурс.</a:t>
            </a:r>
          </a:p>
          <a:p>
            <a:pPr algn="ctr"/>
            <a:endParaRPr lang="ru-RU" sz="2000" b="1" dirty="0" smtClean="0"/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391ffd72ca6c5455b8b9f12e85d5ad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3618" y="2546129"/>
            <a:ext cx="6034255" cy="4022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0" y="3394842"/>
            <a:ext cx="2932386" cy="1051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Предлагаем Вам его посмотреть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hlinkClick r:id="rId3" action="ppaction://hlinkfile"/>
              </a:rPr>
              <a:t>«Зелёная Весна – 2021»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884" y="220717"/>
            <a:ext cx="6999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Волонтёрской отряд </a:t>
            </a:r>
            <a:r>
              <a:rPr lang="ru-RU" sz="2400" b="1" dirty="0" err="1" smtClean="0"/>
              <a:t>Новлянской</a:t>
            </a:r>
            <a:r>
              <a:rPr lang="ru-RU" sz="2400" b="1" dirty="0" smtClean="0"/>
              <a:t> школы </a:t>
            </a:r>
          </a:p>
          <a:p>
            <a:pPr algn="ctr"/>
            <a:r>
              <a:rPr lang="ru-RU" sz="2400" b="1" dirty="0" smtClean="0"/>
              <a:t>«Свет в окне» имеет свою официальную страницу в </a:t>
            </a:r>
            <a:r>
              <a:rPr lang="ru-RU" sz="2400" b="1" dirty="0" err="1" smtClean="0"/>
              <a:t>Вконтакте</a:t>
            </a:r>
            <a:r>
              <a:rPr lang="ru-RU" sz="2400" b="1" dirty="0" smtClean="0"/>
              <a:t>: </a:t>
            </a:r>
            <a:r>
              <a:rPr lang="en-US" b="1" dirty="0" smtClean="0">
                <a:hlinkClick r:id="rId2"/>
              </a:rPr>
              <a:t>https://vk.com/public193958978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9616" y="1553342"/>
            <a:ext cx="6587017" cy="370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87063" y="5559972"/>
            <a:ext cx="5665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Здесь мы подробно рассказываем о нашей проделанной работе, об участии в различных акциях и фестивалях.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484" y="901154"/>
            <a:ext cx="7821667" cy="3860033"/>
          </a:xfrm>
        </p:spPr>
        <p:txBody>
          <a:bodyPr>
            <a:normAutofit/>
          </a:bodyPr>
          <a:lstStyle/>
          <a:p>
            <a:pPr algn="ctr"/>
            <a:r>
              <a:rPr lang="ru-RU" sz="4400" b="1" u="sng" dirty="0" smtClean="0">
                <a:solidFill>
                  <a:srgbClr val="C00000"/>
                </a:solidFill>
                <a:latin typeface="+mn-lt"/>
              </a:rPr>
              <a:t>Наш девиз:</a:t>
            </a:r>
            <a:r>
              <a:rPr lang="ru-RU" sz="4400" b="1" dirty="0" smtClean="0">
                <a:latin typeface="+mn-lt"/>
              </a:rPr>
              <a:t/>
            </a:r>
            <a:br>
              <a:rPr lang="ru-RU" sz="4400" b="1" dirty="0" smtClean="0">
                <a:latin typeface="+mn-lt"/>
              </a:rPr>
            </a:br>
            <a:r>
              <a:rPr lang="ru-RU" sz="4400" b="1" dirty="0" smtClean="0">
                <a:latin typeface="+mn-lt"/>
              </a:rPr>
              <a:t>«Наш девиз – </a:t>
            </a:r>
            <a:br>
              <a:rPr lang="ru-RU" sz="4400" b="1" dirty="0" smtClean="0">
                <a:latin typeface="+mn-lt"/>
              </a:rPr>
            </a:br>
            <a:r>
              <a:rPr lang="ru-RU" sz="4400" b="1" dirty="0" smtClean="0">
                <a:latin typeface="+mn-lt"/>
              </a:rPr>
              <a:t>не унывать, </a:t>
            </a:r>
            <a:br>
              <a:rPr lang="ru-RU" sz="4400" b="1" dirty="0" smtClean="0">
                <a:latin typeface="+mn-lt"/>
              </a:rPr>
            </a:br>
            <a:r>
              <a:rPr lang="ru-RU" sz="4400" b="1" dirty="0" smtClean="0">
                <a:latin typeface="+mn-lt"/>
              </a:rPr>
              <a:t>всем помочь не опоздать!»</a:t>
            </a:r>
            <a:endParaRPr lang="ru-RU" sz="4400" b="1" dirty="0">
              <a:latin typeface="+mn-lt"/>
            </a:endParaRPr>
          </a:p>
        </p:txBody>
      </p:sp>
      <p:pic>
        <p:nvPicPr>
          <p:cNvPr id="3" name="Рисунок 2" descr="AK1dJx2n3I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2590" y="1226344"/>
            <a:ext cx="2911410" cy="2179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5cq30HL-X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-1"/>
            <a:ext cx="2711669" cy="3624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8Z8zPwOTbh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6317" y="3901091"/>
            <a:ext cx="2217683" cy="2956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00918_0921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374869" y="4233919"/>
            <a:ext cx="2998952" cy="2249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210430_1225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6263" y="4085897"/>
            <a:ext cx="3696138" cy="2772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10510_09293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3818" y="0"/>
            <a:ext cx="2246967" cy="1685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0827"/>
            <a:ext cx="8010853" cy="10078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Наш волонтёрский отряд имеет несколько направлений: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grpSp>
        <p:nvGrpSpPr>
          <p:cNvPr id="44" name="Group 56"/>
          <p:cNvGrpSpPr>
            <a:grpSpLocks/>
          </p:cNvGrpSpPr>
          <p:nvPr/>
        </p:nvGrpSpPr>
        <p:grpSpPr bwMode="auto">
          <a:xfrm rot="-326247">
            <a:off x="1594178" y="2374255"/>
            <a:ext cx="3665538" cy="600075"/>
            <a:chOff x="1248" y="1200"/>
            <a:chExt cx="2309" cy="378"/>
          </a:xfrm>
        </p:grpSpPr>
        <p:grpSp>
          <p:nvGrpSpPr>
            <p:cNvPr id="45" name="Group 48"/>
            <p:cNvGrpSpPr>
              <a:grpSpLocks/>
            </p:cNvGrpSpPr>
            <p:nvPr/>
          </p:nvGrpSpPr>
          <p:grpSpPr bwMode="auto">
            <a:xfrm>
              <a:off x="1248" y="1200"/>
              <a:ext cx="2309" cy="378"/>
              <a:chOff x="1243" y="1200"/>
              <a:chExt cx="2309" cy="378"/>
            </a:xfrm>
          </p:grpSpPr>
          <p:sp>
            <p:nvSpPr>
              <p:cNvPr id="47" name="Oval 4"/>
              <p:cNvSpPr>
                <a:spLocks noChangeArrowheads="1"/>
              </p:cNvSpPr>
              <p:nvPr/>
            </p:nvSpPr>
            <p:spPr bwMode="gray">
              <a:xfrm rot="-2492218">
                <a:off x="1243" y="1200"/>
                <a:ext cx="2297" cy="362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gamma/>
                      <a:tint val="0"/>
                      <a:invGamma/>
                    </a:srgbClr>
                  </a:gs>
                  <a:gs pos="50000">
                    <a:srgbClr val="4CCAE8"/>
                  </a:gs>
                  <a:gs pos="100000">
                    <a:srgbClr val="4CCAE8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48" name="Oval 5"/>
              <p:cNvSpPr>
                <a:spLocks noChangeArrowheads="1"/>
              </p:cNvSpPr>
              <p:nvPr/>
            </p:nvSpPr>
            <p:spPr bwMode="gray">
              <a:xfrm rot="-2492218">
                <a:off x="1248" y="1200"/>
                <a:ext cx="2304" cy="378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alpha val="32001"/>
                    </a:srgbClr>
                  </a:gs>
                  <a:gs pos="100000">
                    <a:srgbClr val="4CCAE8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49" name="Oval 6"/>
              <p:cNvSpPr>
                <a:spLocks noChangeArrowheads="1"/>
              </p:cNvSpPr>
              <p:nvPr/>
            </p:nvSpPr>
            <p:spPr bwMode="gray">
              <a:xfrm rot="-2492218">
                <a:off x="1248" y="1248"/>
                <a:ext cx="2254" cy="328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gamma/>
                      <a:shade val="54118"/>
                      <a:invGamma/>
                    </a:srgbClr>
                  </a:gs>
                  <a:gs pos="50000">
                    <a:srgbClr val="4CCAE8"/>
                  </a:gs>
                  <a:gs pos="100000">
                    <a:srgbClr val="4CCAE8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50" name="Oval 7"/>
              <p:cNvSpPr>
                <a:spLocks noChangeArrowheads="1"/>
              </p:cNvSpPr>
              <p:nvPr/>
            </p:nvSpPr>
            <p:spPr bwMode="gray">
              <a:xfrm rot="-2492218">
                <a:off x="1248" y="1248"/>
                <a:ext cx="2254" cy="328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gamma/>
                      <a:shade val="63529"/>
                      <a:invGamma/>
                    </a:srgbClr>
                  </a:gs>
                  <a:gs pos="100000">
                    <a:srgbClr val="4CCAE8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sp>
          <p:nvSpPr>
            <p:cNvPr id="46" name="Text Box 8"/>
            <p:cNvSpPr txBox="1">
              <a:spLocks noChangeArrowheads="1"/>
            </p:cNvSpPr>
            <p:nvPr/>
          </p:nvSpPr>
          <p:spPr bwMode="gray">
            <a:xfrm rot="19178242">
              <a:off x="1849" y="1274"/>
              <a:ext cx="108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000" dirty="0" smtClean="0">
                  <a:solidFill>
                    <a:srgbClr val="FFFFFF"/>
                  </a:solidFill>
                </a:rPr>
                <a:t>СОЦИАЛЬНОЕ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2290488" y="3115233"/>
            <a:ext cx="3816350" cy="606425"/>
            <a:chOff x="1724" y="1634"/>
            <a:chExt cx="2404" cy="382"/>
          </a:xfrm>
        </p:grpSpPr>
        <p:grpSp>
          <p:nvGrpSpPr>
            <p:cNvPr id="52" name="Group 49"/>
            <p:cNvGrpSpPr>
              <a:grpSpLocks/>
            </p:cNvGrpSpPr>
            <p:nvPr/>
          </p:nvGrpSpPr>
          <p:grpSpPr bwMode="auto">
            <a:xfrm>
              <a:off x="1724" y="1634"/>
              <a:ext cx="2404" cy="382"/>
              <a:chOff x="1724" y="1634"/>
              <a:chExt cx="2404" cy="382"/>
            </a:xfrm>
          </p:grpSpPr>
          <p:sp>
            <p:nvSpPr>
              <p:cNvPr id="54" name="Oval 10"/>
              <p:cNvSpPr>
                <a:spLocks noChangeArrowheads="1"/>
              </p:cNvSpPr>
              <p:nvPr/>
            </p:nvSpPr>
            <p:spPr bwMode="gray">
              <a:xfrm rot="-1786701">
                <a:off x="1724" y="1634"/>
                <a:ext cx="2393" cy="362"/>
              </a:xfrm>
              <a:prstGeom prst="ellipse">
                <a:avLst/>
              </a:prstGeom>
              <a:gradFill rotWithShape="1">
                <a:gsLst>
                  <a:gs pos="0">
                    <a:srgbClr val="B296F2">
                      <a:gamma/>
                      <a:tint val="0"/>
                      <a:invGamma/>
                    </a:srgbClr>
                  </a:gs>
                  <a:gs pos="50000">
                    <a:srgbClr val="B296F2"/>
                  </a:gs>
                  <a:gs pos="100000">
                    <a:srgbClr val="B296F2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55" name="Oval 11"/>
              <p:cNvSpPr>
                <a:spLocks noChangeArrowheads="1"/>
              </p:cNvSpPr>
              <p:nvPr/>
            </p:nvSpPr>
            <p:spPr bwMode="gray">
              <a:xfrm rot="-1786701">
                <a:off x="1728" y="1638"/>
                <a:ext cx="2400" cy="378"/>
              </a:xfrm>
              <a:prstGeom prst="ellipse">
                <a:avLst/>
              </a:prstGeom>
              <a:gradFill rotWithShape="1">
                <a:gsLst>
                  <a:gs pos="0">
                    <a:srgbClr val="B296F2">
                      <a:alpha val="32001"/>
                    </a:srgbClr>
                  </a:gs>
                  <a:gs pos="100000">
                    <a:srgbClr val="B296F2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56" name="Oval 12"/>
              <p:cNvSpPr>
                <a:spLocks noChangeArrowheads="1"/>
              </p:cNvSpPr>
              <p:nvPr/>
            </p:nvSpPr>
            <p:spPr bwMode="gray">
              <a:xfrm rot="-1786701">
                <a:off x="1728" y="1659"/>
                <a:ext cx="2348" cy="328"/>
              </a:xfrm>
              <a:prstGeom prst="ellipse">
                <a:avLst/>
              </a:prstGeom>
              <a:gradFill rotWithShape="1">
                <a:gsLst>
                  <a:gs pos="0">
                    <a:srgbClr val="B296F2">
                      <a:gamma/>
                      <a:shade val="54118"/>
                      <a:invGamma/>
                    </a:srgbClr>
                  </a:gs>
                  <a:gs pos="50000">
                    <a:srgbClr val="B296F2"/>
                  </a:gs>
                  <a:gs pos="100000">
                    <a:srgbClr val="B296F2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57" name="Oval 13"/>
              <p:cNvSpPr>
                <a:spLocks noChangeArrowheads="1"/>
              </p:cNvSpPr>
              <p:nvPr/>
            </p:nvSpPr>
            <p:spPr bwMode="gray">
              <a:xfrm rot="-1786701">
                <a:off x="1746" y="1677"/>
                <a:ext cx="2348" cy="328"/>
              </a:xfrm>
              <a:prstGeom prst="ellipse">
                <a:avLst/>
              </a:prstGeom>
              <a:gradFill rotWithShape="1">
                <a:gsLst>
                  <a:gs pos="0">
                    <a:srgbClr val="B296F2">
                      <a:gamma/>
                      <a:shade val="63529"/>
                      <a:invGamma/>
                    </a:srgbClr>
                  </a:gs>
                  <a:gs pos="100000">
                    <a:srgbClr val="B296F2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sp>
          <p:nvSpPr>
            <p:cNvPr id="53" name="Text Box 29"/>
            <p:cNvSpPr txBox="1">
              <a:spLocks noChangeArrowheads="1"/>
            </p:cNvSpPr>
            <p:nvPr/>
          </p:nvSpPr>
          <p:spPr bwMode="gray">
            <a:xfrm rot="19782471">
              <a:off x="2235" y="1745"/>
              <a:ext cx="129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000" dirty="0" smtClean="0">
                  <a:solidFill>
                    <a:srgbClr val="FFFFFF"/>
                  </a:solidFill>
                </a:rPr>
                <a:t>ЭКОЛОГИЧЕСКОЕ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8" name="Group 78"/>
          <p:cNvGrpSpPr>
            <a:grpSpLocks/>
          </p:cNvGrpSpPr>
          <p:nvPr/>
        </p:nvGrpSpPr>
        <p:grpSpPr bwMode="auto">
          <a:xfrm>
            <a:off x="233088" y="4105833"/>
            <a:ext cx="2514600" cy="2590800"/>
            <a:chOff x="960" y="2352"/>
            <a:chExt cx="1584" cy="1632"/>
          </a:xfrm>
        </p:grpSpPr>
        <p:grpSp>
          <p:nvGrpSpPr>
            <p:cNvPr id="59" name="Group 45"/>
            <p:cNvGrpSpPr>
              <a:grpSpLocks/>
            </p:cNvGrpSpPr>
            <p:nvPr/>
          </p:nvGrpSpPr>
          <p:grpSpPr bwMode="auto">
            <a:xfrm>
              <a:off x="960" y="2352"/>
              <a:ext cx="1584" cy="1632"/>
              <a:chOff x="480" y="2208"/>
              <a:chExt cx="1584" cy="1632"/>
            </a:xfrm>
          </p:grpSpPr>
          <p:sp>
            <p:nvSpPr>
              <p:cNvPr id="61" name="Oval 35"/>
              <p:cNvSpPr>
                <a:spLocks noChangeArrowheads="1"/>
              </p:cNvSpPr>
              <p:nvPr/>
            </p:nvSpPr>
            <p:spPr bwMode="gray">
              <a:xfrm>
                <a:off x="480" y="2208"/>
                <a:ext cx="1584" cy="1632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gamma/>
                      <a:tint val="0"/>
                      <a:invGamma/>
                    </a:srgbClr>
                  </a:gs>
                  <a:gs pos="50000">
                    <a:srgbClr val="4CCAE8"/>
                  </a:gs>
                  <a:gs pos="100000">
                    <a:srgbClr val="4CCAE8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2" name="Oval 36"/>
              <p:cNvSpPr>
                <a:spLocks noChangeArrowheads="1"/>
              </p:cNvSpPr>
              <p:nvPr/>
            </p:nvSpPr>
            <p:spPr bwMode="gray">
              <a:xfrm>
                <a:off x="480" y="2208"/>
                <a:ext cx="1584" cy="1632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alpha val="32001"/>
                    </a:srgbClr>
                  </a:gs>
                  <a:gs pos="100000">
                    <a:srgbClr val="4CCAE8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3" name="Oval 37"/>
              <p:cNvSpPr>
                <a:spLocks noChangeArrowheads="1"/>
              </p:cNvSpPr>
              <p:nvPr/>
            </p:nvSpPr>
            <p:spPr bwMode="gray">
              <a:xfrm>
                <a:off x="583" y="2314"/>
                <a:ext cx="1378" cy="1420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gamma/>
                      <a:shade val="54118"/>
                      <a:invGamma/>
                    </a:srgbClr>
                  </a:gs>
                  <a:gs pos="50000">
                    <a:srgbClr val="4CCAE8"/>
                  </a:gs>
                  <a:gs pos="100000">
                    <a:srgbClr val="4CCAE8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4" name="Oval 38"/>
              <p:cNvSpPr>
                <a:spLocks noChangeArrowheads="1"/>
              </p:cNvSpPr>
              <p:nvPr/>
            </p:nvSpPr>
            <p:spPr bwMode="gray">
              <a:xfrm>
                <a:off x="576" y="2304"/>
                <a:ext cx="1376" cy="1420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gamma/>
                      <a:shade val="63529"/>
                      <a:invGamma/>
                    </a:srgbClr>
                  </a:gs>
                  <a:gs pos="100000">
                    <a:srgbClr val="4CCAE8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5" name="Oval 39"/>
              <p:cNvSpPr>
                <a:spLocks noChangeArrowheads="1"/>
              </p:cNvSpPr>
              <p:nvPr/>
            </p:nvSpPr>
            <p:spPr bwMode="gray">
              <a:xfrm>
                <a:off x="658" y="2386"/>
                <a:ext cx="1239" cy="127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6" name="Oval 40"/>
              <p:cNvSpPr>
                <a:spLocks noChangeArrowheads="1"/>
              </p:cNvSpPr>
              <p:nvPr/>
            </p:nvSpPr>
            <p:spPr bwMode="gray">
              <a:xfrm>
                <a:off x="678" y="2407"/>
                <a:ext cx="1200" cy="12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67" name="Oval 41"/>
              <p:cNvSpPr>
                <a:spLocks noChangeArrowheads="1"/>
              </p:cNvSpPr>
              <p:nvPr/>
            </p:nvSpPr>
            <p:spPr bwMode="gray">
              <a:xfrm>
                <a:off x="693" y="2414"/>
                <a:ext cx="1171" cy="120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68" name="Oval 42"/>
              <p:cNvSpPr>
                <a:spLocks noChangeArrowheads="1"/>
              </p:cNvSpPr>
              <p:nvPr/>
            </p:nvSpPr>
            <p:spPr bwMode="gray">
              <a:xfrm>
                <a:off x="706" y="2426"/>
                <a:ext cx="1114" cy="112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69" name="Oval 43"/>
              <p:cNvSpPr>
                <a:spLocks noChangeArrowheads="1"/>
              </p:cNvSpPr>
              <p:nvPr/>
            </p:nvSpPr>
            <p:spPr bwMode="gray">
              <a:xfrm>
                <a:off x="770" y="2458"/>
                <a:ext cx="991" cy="91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60" name="Text Box 44"/>
            <p:cNvSpPr txBox="1">
              <a:spLocks noChangeArrowheads="1"/>
            </p:cNvSpPr>
            <p:nvPr/>
          </p:nvSpPr>
          <p:spPr bwMode="gray">
            <a:xfrm>
              <a:off x="1210" y="2791"/>
              <a:ext cx="1046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rgbClr val="000000"/>
                  </a:solidFill>
                </a:rPr>
                <a:t>«Свет        </a:t>
              </a:r>
            </a:p>
            <a:p>
              <a:pPr algn="ctr"/>
              <a:r>
                <a:rPr lang="ru-RU" sz="3200" b="1" dirty="0" smtClean="0">
                  <a:solidFill>
                    <a:srgbClr val="000000"/>
                  </a:solidFill>
                </a:rPr>
                <a:t>в окне»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0" name="Group 57"/>
          <p:cNvGrpSpPr>
            <a:grpSpLocks/>
          </p:cNvGrpSpPr>
          <p:nvPr/>
        </p:nvGrpSpPr>
        <p:grpSpPr bwMode="auto">
          <a:xfrm rot="1287997">
            <a:off x="2741689" y="4061296"/>
            <a:ext cx="3838577" cy="600075"/>
            <a:chOff x="1248" y="1200"/>
            <a:chExt cx="2418" cy="378"/>
          </a:xfrm>
        </p:grpSpPr>
        <p:grpSp>
          <p:nvGrpSpPr>
            <p:cNvPr id="71" name="Group 58"/>
            <p:cNvGrpSpPr>
              <a:grpSpLocks/>
            </p:cNvGrpSpPr>
            <p:nvPr/>
          </p:nvGrpSpPr>
          <p:grpSpPr bwMode="auto">
            <a:xfrm>
              <a:off x="1248" y="1200"/>
              <a:ext cx="2309" cy="378"/>
              <a:chOff x="1243" y="1200"/>
              <a:chExt cx="2309" cy="378"/>
            </a:xfrm>
          </p:grpSpPr>
          <p:sp>
            <p:nvSpPr>
              <p:cNvPr id="73" name="Oval 59"/>
              <p:cNvSpPr>
                <a:spLocks noChangeArrowheads="1"/>
              </p:cNvSpPr>
              <p:nvPr/>
            </p:nvSpPr>
            <p:spPr bwMode="gray">
              <a:xfrm rot="-2492218">
                <a:off x="1243" y="1200"/>
                <a:ext cx="2297" cy="362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gamma/>
                      <a:tint val="0"/>
                      <a:invGamma/>
                    </a:srgbClr>
                  </a:gs>
                  <a:gs pos="50000">
                    <a:srgbClr val="4CCAE8"/>
                  </a:gs>
                  <a:gs pos="100000">
                    <a:srgbClr val="4CCAE8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74" name="Oval 60"/>
              <p:cNvSpPr>
                <a:spLocks noChangeArrowheads="1"/>
              </p:cNvSpPr>
              <p:nvPr/>
            </p:nvSpPr>
            <p:spPr bwMode="gray">
              <a:xfrm rot="-2492218">
                <a:off x="1248" y="1200"/>
                <a:ext cx="2304" cy="378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alpha val="32001"/>
                    </a:srgbClr>
                  </a:gs>
                  <a:gs pos="100000">
                    <a:srgbClr val="4CCAE8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75" name="Oval 61"/>
              <p:cNvSpPr>
                <a:spLocks noChangeArrowheads="1"/>
              </p:cNvSpPr>
              <p:nvPr/>
            </p:nvSpPr>
            <p:spPr bwMode="gray">
              <a:xfrm rot="-2492218">
                <a:off x="1248" y="1248"/>
                <a:ext cx="2254" cy="328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gamma/>
                      <a:shade val="54118"/>
                      <a:invGamma/>
                    </a:srgbClr>
                  </a:gs>
                  <a:gs pos="50000">
                    <a:srgbClr val="4CCAE8"/>
                  </a:gs>
                  <a:gs pos="100000">
                    <a:srgbClr val="4CCAE8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76" name="Oval 62"/>
              <p:cNvSpPr>
                <a:spLocks noChangeArrowheads="1"/>
              </p:cNvSpPr>
              <p:nvPr/>
            </p:nvSpPr>
            <p:spPr bwMode="gray">
              <a:xfrm rot="-2492218">
                <a:off x="1248" y="1248"/>
                <a:ext cx="2254" cy="328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gamma/>
                      <a:shade val="63529"/>
                      <a:invGamma/>
                    </a:srgbClr>
                  </a:gs>
                  <a:gs pos="100000">
                    <a:srgbClr val="4CCAE8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sp>
          <p:nvSpPr>
            <p:cNvPr id="72" name="Text Box 63"/>
            <p:cNvSpPr txBox="1">
              <a:spLocks noChangeArrowheads="1"/>
            </p:cNvSpPr>
            <p:nvPr/>
          </p:nvSpPr>
          <p:spPr bwMode="gray">
            <a:xfrm rot="19108482">
              <a:off x="1289" y="1219"/>
              <a:ext cx="237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dirty="0" smtClean="0">
                  <a:solidFill>
                    <a:srgbClr val="FFFFFF"/>
                  </a:solidFill>
                </a:rPr>
                <a:t>ГРАЖДАНСКО-ПАТРИОТИЧЕСКОЕ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7" name="Group 64"/>
          <p:cNvGrpSpPr>
            <a:grpSpLocks/>
          </p:cNvGrpSpPr>
          <p:nvPr/>
        </p:nvGrpSpPr>
        <p:grpSpPr bwMode="auto">
          <a:xfrm rot="1056077">
            <a:off x="2823888" y="4944033"/>
            <a:ext cx="3816350" cy="606425"/>
            <a:chOff x="1724" y="1634"/>
            <a:chExt cx="2404" cy="382"/>
          </a:xfrm>
        </p:grpSpPr>
        <p:grpSp>
          <p:nvGrpSpPr>
            <p:cNvPr id="103" name="Group 65"/>
            <p:cNvGrpSpPr>
              <a:grpSpLocks/>
            </p:cNvGrpSpPr>
            <p:nvPr/>
          </p:nvGrpSpPr>
          <p:grpSpPr bwMode="auto">
            <a:xfrm>
              <a:off x="1724" y="1634"/>
              <a:ext cx="2404" cy="382"/>
              <a:chOff x="1724" y="1634"/>
              <a:chExt cx="2404" cy="382"/>
            </a:xfrm>
          </p:grpSpPr>
          <p:sp>
            <p:nvSpPr>
              <p:cNvPr id="105" name="Oval 66"/>
              <p:cNvSpPr>
                <a:spLocks noChangeArrowheads="1"/>
              </p:cNvSpPr>
              <p:nvPr/>
            </p:nvSpPr>
            <p:spPr bwMode="gray">
              <a:xfrm rot="-1786701">
                <a:off x="1724" y="1634"/>
                <a:ext cx="2393" cy="362"/>
              </a:xfrm>
              <a:prstGeom prst="ellipse">
                <a:avLst/>
              </a:prstGeom>
              <a:gradFill rotWithShape="1">
                <a:gsLst>
                  <a:gs pos="0">
                    <a:srgbClr val="B296F2">
                      <a:gamma/>
                      <a:tint val="0"/>
                      <a:invGamma/>
                    </a:srgbClr>
                  </a:gs>
                  <a:gs pos="50000">
                    <a:srgbClr val="B296F2"/>
                  </a:gs>
                  <a:gs pos="100000">
                    <a:srgbClr val="B296F2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06" name="Oval 67"/>
              <p:cNvSpPr>
                <a:spLocks noChangeArrowheads="1"/>
              </p:cNvSpPr>
              <p:nvPr/>
            </p:nvSpPr>
            <p:spPr bwMode="gray">
              <a:xfrm rot="-1786701">
                <a:off x="1728" y="1638"/>
                <a:ext cx="2400" cy="378"/>
              </a:xfrm>
              <a:prstGeom prst="ellipse">
                <a:avLst/>
              </a:prstGeom>
              <a:gradFill rotWithShape="1">
                <a:gsLst>
                  <a:gs pos="0">
                    <a:srgbClr val="B296F2">
                      <a:alpha val="32001"/>
                    </a:srgbClr>
                  </a:gs>
                  <a:gs pos="100000">
                    <a:srgbClr val="B296F2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07" name="Oval 68"/>
              <p:cNvSpPr>
                <a:spLocks noChangeArrowheads="1"/>
              </p:cNvSpPr>
              <p:nvPr/>
            </p:nvSpPr>
            <p:spPr bwMode="gray">
              <a:xfrm rot="-1786701">
                <a:off x="1728" y="1659"/>
                <a:ext cx="2348" cy="328"/>
              </a:xfrm>
              <a:prstGeom prst="ellipse">
                <a:avLst/>
              </a:prstGeom>
              <a:gradFill rotWithShape="1">
                <a:gsLst>
                  <a:gs pos="0">
                    <a:srgbClr val="B296F2">
                      <a:gamma/>
                      <a:shade val="54118"/>
                      <a:invGamma/>
                    </a:srgbClr>
                  </a:gs>
                  <a:gs pos="50000">
                    <a:srgbClr val="B296F2"/>
                  </a:gs>
                  <a:gs pos="100000">
                    <a:srgbClr val="B296F2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08" name="Oval 69"/>
              <p:cNvSpPr>
                <a:spLocks noChangeArrowheads="1"/>
              </p:cNvSpPr>
              <p:nvPr/>
            </p:nvSpPr>
            <p:spPr bwMode="gray">
              <a:xfrm rot="-1786701">
                <a:off x="1746" y="1677"/>
                <a:ext cx="2348" cy="328"/>
              </a:xfrm>
              <a:prstGeom prst="ellipse">
                <a:avLst/>
              </a:prstGeom>
              <a:gradFill rotWithShape="1">
                <a:gsLst>
                  <a:gs pos="0">
                    <a:srgbClr val="B296F2">
                      <a:gamma/>
                      <a:shade val="63529"/>
                      <a:invGamma/>
                    </a:srgbClr>
                  </a:gs>
                  <a:gs pos="100000">
                    <a:srgbClr val="B296F2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sp>
          <p:nvSpPr>
            <p:cNvPr id="104" name="Text Box 70"/>
            <p:cNvSpPr txBox="1">
              <a:spLocks noChangeArrowheads="1"/>
            </p:cNvSpPr>
            <p:nvPr/>
          </p:nvSpPr>
          <p:spPr bwMode="gray">
            <a:xfrm rot="19782471">
              <a:off x="1755" y="1687"/>
              <a:ext cx="231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000" dirty="0" smtClean="0">
                  <a:solidFill>
                    <a:srgbClr val="FFFFFF"/>
                  </a:solidFill>
                </a:rPr>
                <a:t>Помощь храму в с.Семёновское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9" name="Group 71"/>
          <p:cNvGrpSpPr>
            <a:grpSpLocks/>
          </p:cNvGrpSpPr>
          <p:nvPr/>
        </p:nvGrpSpPr>
        <p:grpSpPr bwMode="auto">
          <a:xfrm rot="2457309">
            <a:off x="2671488" y="6010833"/>
            <a:ext cx="3665538" cy="600075"/>
            <a:chOff x="1248" y="1200"/>
            <a:chExt cx="2309" cy="378"/>
          </a:xfrm>
        </p:grpSpPr>
        <p:grpSp>
          <p:nvGrpSpPr>
            <p:cNvPr id="110" name="Group 72"/>
            <p:cNvGrpSpPr>
              <a:grpSpLocks/>
            </p:cNvGrpSpPr>
            <p:nvPr/>
          </p:nvGrpSpPr>
          <p:grpSpPr bwMode="auto">
            <a:xfrm>
              <a:off x="1248" y="1200"/>
              <a:ext cx="2309" cy="378"/>
              <a:chOff x="1243" y="1200"/>
              <a:chExt cx="2309" cy="378"/>
            </a:xfrm>
          </p:grpSpPr>
          <p:sp>
            <p:nvSpPr>
              <p:cNvPr id="112" name="Oval 73"/>
              <p:cNvSpPr>
                <a:spLocks noChangeArrowheads="1"/>
              </p:cNvSpPr>
              <p:nvPr/>
            </p:nvSpPr>
            <p:spPr bwMode="gray">
              <a:xfrm rot="-2492218">
                <a:off x="1243" y="1200"/>
                <a:ext cx="2297" cy="362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gamma/>
                      <a:tint val="0"/>
                      <a:invGamma/>
                    </a:srgbClr>
                  </a:gs>
                  <a:gs pos="50000">
                    <a:srgbClr val="4CCAE8"/>
                  </a:gs>
                  <a:gs pos="100000">
                    <a:srgbClr val="4CCAE8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3" name="Oval 74"/>
              <p:cNvSpPr>
                <a:spLocks noChangeArrowheads="1"/>
              </p:cNvSpPr>
              <p:nvPr/>
            </p:nvSpPr>
            <p:spPr bwMode="gray">
              <a:xfrm rot="-2492218">
                <a:off x="1248" y="1200"/>
                <a:ext cx="2304" cy="378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alpha val="32001"/>
                    </a:srgbClr>
                  </a:gs>
                  <a:gs pos="100000">
                    <a:srgbClr val="4CCAE8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4" name="Oval 75"/>
              <p:cNvSpPr>
                <a:spLocks noChangeArrowheads="1"/>
              </p:cNvSpPr>
              <p:nvPr/>
            </p:nvSpPr>
            <p:spPr bwMode="gray">
              <a:xfrm rot="-2492218">
                <a:off x="1248" y="1248"/>
                <a:ext cx="2254" cy="328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gamma/>
                      <a:shade val="54118"/>
                      <a:invGamma/>
                    </a:srgbClr>
                  </a:gs>
                  <a:gs pos="50000">
                    <a:srgbClr val="4CCAE8"/>
                  </a:gs>
                  <a:gs pos="100000">
                    <a:srgbClr val="4CCAE8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5" name="Oval 76"/>
              <p:cNvSpPr>
                <a:spLocks noChangeArrowheads="1"/>
              </p:cNvSpPr>
              <p:nvPr/>
            </p:nvSpPr>
            <p:spPr bwMode="gray">
              <a:xfrm rot="-2492218">
                <a:off x="1248" y="1248"/>
                <a:ext cx="2254" cy="328"/>
              </a:xfrm>
              <a:prstGeom prst="ellipse">
                <a:avLst/>
              </a:prstGeom>
              <a:gradFill rotWithShape="1">
                <a:gsLst>
                  <a:gs pos="0">
                    <a:srgbClr val="4CCAE8">
                      <a:gamma/>
                      <a:shade val="63529"/>
                      <a:invGamma/>
                    </a:srgbClr>
                  </a:gs>
                  <a:gs pos="100000">
                    <a:srgbClr val="4CCAE8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sp>
          <p:nvSpPr>
            <p:cNvPr id="111" name="Text Box 77"/>
            <p:cNvSpPr txBox="1">
              <a:spLocks noChangeArrowheads="1"/>
            </p:cNvSpPr>
            <p:nvPr/>
          </p:nvSpPr>
          <p:spPr bwMode="gray">
            <a:xfrm rot="19142691">
              <a:off x="1307" y="1243"/>
              <a:ext cx="221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000" dirty="0" smtClean="0">
                  <a:solidFill>
                    <a:srgbClr val="FFFFFF"/>
                  </a:solidFill>
                </a:rPr>
                <a:t>Помощь храму в </a:t>
              </a:r>
              <a:r>
                <a:rPr lang="ru-RU" sz="2000" dirty="0" err="1" smtClean="0">
                  <a:solidFill>
                    <a:srgbClr val="FFFFFF"/>
                  </a:solidFill>
                </a:rPr>
                <a:t>с.Новлянское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5117" y="-168166"/>
            <a:ext cx="7788165" cy="1208689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СОЦИАЛЬНОЕ НАПРАВЛЕНИЕ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66593" y="977462"/>
            <a:ext cx="4309242" cy="408852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</a:rPr>
              <a:t>Помощь пожилым людям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</a:rPr>
              <a:t>Помощь </a:t>
            </a:r>
            <a:r>
              <a:rPr lang="ru-RU" sz="2000" b="1" dirty="0" err="1" smtClean="0">
                <a:solidFill>
                  <a:srgbClr val="002060"/>
                </a:solidFill>
              </a:rPr>
              <a:t>Новлянскому</a:t>
            </a:r>
            <a:r>
              <a:rPr lang="ru-RU" sz="2000" b="1" dirty="0" smtClean="0">
                <a:solidFill>
                  <a:srgbClr val="002060"/>
                </a:solidFill>
              </a:rPr>
              <a:t> детскому саду (дошкольной группе МКОУ </a:t>
            </a:r>
            <a:r>
              <a:rPr lang="ru-RU" sz="2000" b="1" dirty="0" err="1" smtClean="0">
                <a:solidFill>
                  <a:srgbClr val="002060"/>
                </a:solidFill>
              </a:rPr>
              <a:t>Новлянской</a:t>
            </a:r>
            <a:r>
              <a:rPr lang="ru-RU" sz="2000" b="1" dirty="0" smtClean="0">
                <a:solidFill>
                  <a:srgbClr val="002060"/>
                </a:solidFill>
              </a:rPr>
              <a:t> ООШ)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</a:rPr>
              <a:t>Поздравление учителей-пенсионеров с праздниками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</a:rPr>
              <a:t>Поздравление жителей села </a:t>
            </a:r>
            <a:r>
              <a:rPr lang="ru-RU" sz="2000" b="1" dirty="0" err="1" smtClean="0">
                <a:solidFill>
                  <a:srgbClr val="002060"/>
                </a:solidFill>
              </a:rPr>
              <a:t>Новлянское</a:t>
            </a:r>
            <a:r>
              <a:rPr lang="ru-RU" sz="2000" b="1" dirty="0" smtClean="0">
                <a:solidFill>
                  <a:srgbClr val="002060"/>
                </a:solidFill>
              </a:rPr>
              <a:t> и близлежащих деревень с праздниками (плакатами)</a:t>
            </a:r>
          </a:p>
        </p:txBody>
      </p:sp>
      <p:pic>
        <p:nvPicPr>
          <p:cNvPr id="9" name="Рисунок 8" descr="jYqfX4nVAV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6551" y="910632"/>
            <a:ext cx="2377394" cy="3177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uHYisMSvH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9835" y="4141076"/>
            <a:ext cx="3622566" cy="2716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200918_0921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268014" y="3951889"/>
            <a:ext cx="3321270" cy="2490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fJdCXiaujV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943074"/>
            <a:ext cx="2394499" cy="2725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779" y="252248"/>
            <a:ext cx="58647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Помощь пожилым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Ребята-волонтёры помогают донести продукты из магазина, принести воды.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63917"/>
            <a:ext cx="3263798" cy="3894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5722" y="1534511"/>
            <a:ext cx="3261675" cy="411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9844" y="2575034"/>
            <a:ext cx="3824156" cy="4141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352" y="283779"/>
            <a:ext cx="6022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Помощь пожилым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Ребята помогают наносить дров в дом, осенью ребята помогают убрать опавшие листья и яблоки.</a:t>
            </a:r>
            <a:endParaRPr lang="ru-RU" dirty="0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2952" y="1273164"/>
            <a:ext cx="2883386" cy="3677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4675" y="0"/>
            <a:ext cx="2869325" cy="382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4899" y="2937304"/>
            <a:ext cx="2940522" cy="392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948153"/>
            <a:ext cx="2932386" cy="3909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78372" y="0"/>
            <a:ext cx="6043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Помощь пожилым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Зимой ребята помогаю в расчистке снега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wqE4yZj4Yo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33243" y="3430172"/>
            <a:ext cx="2564524" cy="3427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X78G5aSV1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971" y="3700645"/>
            <a:ext cx="4209808" cy="3157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YgUduk9CBSw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141" y="755517"/>
            <a:ext cx="2145280" cy="2871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yuHUI6YrGY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45013" y="918301"/>
            <a:ext cx="2247704" cy="29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Румянцева Л_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57849" y="133781"/>
            <a:ext cx="1994372" cy="3542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Румянцева Л_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76799" y="809297"/>
            <a:ext cx="2039007" cy="362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227" y="199696"/>
            <a:ext cx="765153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Помощь </a:t>
            </a:r>
            <a:r>
              <a:rPr lang="ru-RU" sz="2800" b="1" dirty="0" err="1" smtClean="0">
                <a:solidFill>
                  <a:srgbClr val="C00000"/>
                </a:solidFill>
              </a:rPr>
              <a:t>Новлянскому</a:t>
            </a:r>
            <a:r>
              <a:rPr lang="ru-RU" sz="2800" b="1" dirty="0" smtClean="0">
                <a:solidFill>
                  <a:srgbClr val="C00000"/>
                </a:solidFill>
              </a:rPr>
              <a:t> детскому саду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Волонтёры старших классов выровняли дорогу перед садиком и разрисовали детскую площадку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20200918_0906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413342" y="3964606"/>
            <a:ext cx="3306736" cy="2480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200918_095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50813" y="4037723"/>
            <a:ext cx="3223174" cy="241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00918_1019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318" y="1306853"/>
            <a:ext cx="3534330" cy="2650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200918_1019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9655" y="1322648"/>
            <a:ext cx="3584026" cy="2688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00918_0910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62827" y="3947121"/>
            <a:ext cx="3881173" cy="291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449</Words>
  <Application>Microsoft Office PowerPoint</Application>
  <PresentationFormat>Экран (4:3)</PresentationFormat>
  <Paragraphs>71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Тема Office</vt:lpstr>
      <vt:lpstr>МКОУ Новлянская ООШ Волонтёрский отряд  «Свет в окне»</vt:lpstr>
      <vt:lpstr>Презентация PowerPoint</vt:lpstr>
      <vt:lpstr>Наш девиз: «Наш девиз –  не унывать,  всем помочь не опоздать!»</vt:lpstr>
      <vt:lpstr>Наш волонтёрский отряд имеет несколько направлений:</vt:lpstr>
      <vt:lpstr>СОЦИАЛЬНОЕ НАПРАВЛЕНИЕ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ЭКОЛОГИЧЕСКОЕ НАПРАВЛЕНИЕ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</cp:lastModifiedBy>
  <cp:revision>81</cp:revision>
  <dcterms:created xsi:type="dcterms:W3CDTF">2014-11-21T11:00:06Z</dcterms:created>
  <dcterms:modified xsi:type="dcterms:W3CDTF">2021-10-27T07:44:02Z</dcterms:modified>
</cp:coreProperties>
</file>