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57" r:id="rId3"/>
    <p:sldId id="276" r:id="rId4"/>
    <p:sldId id="274" r:id="rId5"/>
    <p:sldId id="277" r:id="rId6"/>
    <p:sldId id="275" r:id="rId7"/>
    <p:sldId id="271" r:id="rId8"/>
    <p:sldId id="273" r:id="rId9"/>
    <p:sldId id="272" r:id="rId10"/>
    <p:sldId id="284" r:id="rId11"/>
    <p:sldId id="278" r:id="rId12"/>
    <p:sldId id="280" r:id="rId13"/>
    <p:sldId id="279" r:id="rId14"/>
    <p:sldId id="281" r:id="rId15"/>
    <p:sldId id="282" r:id="rId16"/>
    <p:sldId id="283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3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173444"/>
    <a:srgbClr val="627176"/>
    <a:srgbClr val="E86026"/>
    <a:srgbClr val="FEF1E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94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-774" y="-60"/>
      </p:cViewPr>
      <p:guideLst>
        <p:guide orient="horz" pos="2160"/>
        <p:guide pos="23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10.07.2021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45329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10.07.2021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62454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10.07.2021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68097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10.07.2021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36812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10.07.2021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7056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10.07.2021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30407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10.07.2021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07043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10.07.2021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7640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10.07.2021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5885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10.07.2021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49544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pPr/>
              <a:t>10.07.2021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63486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A9090-CB85-4BEB-BF36-036F67CDAB31}" type="datetimeFigureOut">
              <a:rPr lang="ru-RU" smtClean="0"/>
              <a:pPr/>
              <a:t>10.07.2021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B6FE2-84E2-40E8-9F66-23BBA8D9A4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35459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5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59180" y="1727664"/>
            <a:ext cx="6934897" cy="3471469"/>
          </a:xfrm>
          <a:noFill/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Музей Истории Новлянской школы был открыт 5 декабря 2008 года накануне 80-летия школы. По своему профилю является историко-краеведческим музеем. Он воссоздает страницы истории возникновения образования на Новлянской земле, историю развития Новлянской школы, хранит память о своих выпускниках и педагогах. Музей состоит из двух частей: исторический отдел, включающий в себя экспозиции по истории школы и экспозиция «Поклонимся великим тем годам» и картинная галерея. Уникальность музея заключается в том, что в нем находятся подлинные документы  об открытии школы 1927-1929 г.г., фронтовые фотографии, письма и наградные документы, учебники 1930-1940 г.г., картины художника К.Н.Васильева и другие подлинные экспонаты. Музей неоднократно становился победителем муниципального и регионального конкурсов школьных музеев. Наш музей с 2020 года является партнером Музея Победы (г.Москва). Музей Истории Новлянской школы имеет свой сайт. Руководитель музея Е.И.Лебедева.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10064" y="454032"/>
            <a:ext cx="3000552" cy="727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Ивановская область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Заволжский район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село Новлянское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24532" y="297952"/>
            <a:ext cx="7667468" cy="457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Музей истории Новлянской школы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1940" y="1727664"/>
            <a:ext cx="3928110" cy="4186643"/>
          </a:xfrm>
          <a:prstGeom prst="rect">
            <a:avLst/>
          </a:prstGeom>
          <a:solidFill>
            <a:srgbClr val="173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Вставить фотографию </a:t>
            </a:r>
          </a:p>
          <a:p>
            <a:pPr algn="ctr"/>
            <a:r>
              <a:rPr lang="ru-RU" dirty="0"/>
              <a:t>Школьного музея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24533" y="784998"/>
            <a:ext cx="7667467" cy="449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bg1"/>
                </a:solidFill>
              </a:rPr>
              <a:t>Муниципальное казённое общеобразовательное учреждение Новлянская основная общеобразовательная школа 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73" y="491144"/>
            <a:ext cx="330939" cy="576355"/>
          </a:xfrm>
          <a:prstGeom prst="rect">
            <a:avLst/>
          </a:prstGeom>
        </p:spPr>
      </p:pic>
      <p:pic>
        <p:nvPicPr>
          <p:cNvPr id="1026" name="Picture 2" descr="C:\Users\Lenovo\Desktop\ФОТО\ЮБИЛЕЙ музея 2018\из Авангарда\наш музе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771" y="1704110"/>
            <a:ext cx="3966359" cy="4162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271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9437B60E-01EC-7843-9181-A8FAAD6280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"/>
            <a:ext cx="12500304" cy="692150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040B2525-13D2-404B-A6A4-6B25ED83F4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5622" cy="685800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38FE542C-1515-124A-94D7-9BF4B4B005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304" y="-31750"/>
            <a:ext cx="12500304" cy="69215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C491A9D2-A0EB-1649-93B0-09F45813D617}"/>
              </a:ext>
            </a:extLst>
          </p:cNvPr>
          <p:cNvSpPr/>
          <p:nvPr/>
        </p:nvSpPr>
        <p:spPr>
          <a:xfrm>
            <a:off x="977802" y="1218485"/>
            <a:ext cx="3758835" cy="4357530"/>
          </a:xfrm>
          <a:prstGeom prst="rect">
            <a:avLst/>
          </a:prstGeom>
          <a:solidFill>
            <a:srgbClr val="173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55350" y="692126"/>
            <a:ext cx="6072142" cy="542591"/>
          </a:xfrm>
          <a:prstGeom prst="rect">
            <a:avLst/>
          </a:prstGeom>
        </p:spPr>
      </p:pic>
      <p:sp>
        <p:nvSpPr>
          <p:cNvPr id="18" name="Объект 2"/>
          <p:cNvSpPr txBox="1">
            <a:spLocks/>
          </p:cNvSpPr>
          <p:nvPr/>
        </p:nvSpPr>
        <p:spPr>
          <a:xfrm>
            <a:off x="4901783" y="278849"/>
            <a:ext cx="6999065" cy="3798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1800" b="1" dirty="0" smtClean="0"/>
              <a:t>«Новлянская школа в годы Великой Отечественной войны»</a:t>
            </a:r>
            <a:endParaRPr lang="ru-RU" sz="1800" b="1" dirty="0"/>
          </a:p>
        </p:txBody>
      </p:sp>
      <p:pic>
        <p:nvPicPr>
          <p:cNvPr id="2" name="Picture 2" descr="C:\Users\Lenovo\Desktop\Выставка Новлянская школа в годы войны\фото кульпов ек степановне\Кульпов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34444" y="1153567"/>
            <a:ext cx="3760386" cy="4811929"/>
          </a:xfrm>
          <a:prstGeom prst="rect">
            <a:avLst/>
          </a:prstGeom>
          <a:noFill/>
        </p:spPr>
      </p:pic>
      <p:pic>
        <p:nvPicPr>
          <p:cNvPr id="1027" name="Picture 3" descr="C:\Users\Lenovo\Desktop\Выставка Новлянская школа в годы войны\фото кульпов ек степановне\Кульпов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98954" y="1181789"/>
            <a:ext cx="3166873" cy="4738647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8141918" y="1064526"/>
            <a:ext cx="385446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годы войны выпускники школы,</a:t>
            </a:r>
          </a:p>
          <a:p>
            <a:r>
              <a:rPr lang="ru-RU" dirty="0" smtClean="0"/>
              <a:t>у</a:t>
            </a:r>
            <a:r>
              <a:rPr lang="ru-RU" dirty="0" smtClean="0"/>
              <a:t>частники сражений, присылали</a:t>
            </a:r>
          </a:p>
          <a:p>
            <a:r>
              <a:rPr lang="ru-RU" dirty="0" smtClean="0"/>
              <a:t>в школу письма и фотографии.</a:t>
            </a:r>
          </a:p>
          <a:p>
            <a:r>
              <a:rPr lang="ru-RU" dirty="0" smtClean="0"/>
              <a:t>Примером служит представленная</a:t>
            </a:r>
          </a:p>
          <a:p>
            <a:r>
              <a:rPr lang="ru-RU" dirty="0" smtClean="0"/>
              <a:t>н</a:t>
            </a:r>
            <a:r>
              <a:rPr lang="ru-RU" dirty="0" smtClean="0"/>
              <a:t>а выставке фотография, присланная</a:t>
            </a:r>
          </a:p>
          <a:p>
            <a:r>
              <a:rPr lang="ru-RU" dirty="0" smtClean="0"/>
              <a:t>Клюевой Е.С. от летчика Кульпова Н.И. В настоящее время Николай Иванович проживает в г.Тула, ему 97 лет. Он поддерживает связь с родной школой. В музее ему посвящен целый раздел экспозиции «Поклонимся великим тем годам»</a:t>
            </a:r>
          </a:p>
          <a:p>
            <a:endParaRPr lang="ru-RU" dirty="0" smtClean="0"/>
          </a:p>
          <a:p>
            <a:r>
              <a:rPr lang="ru-RU" dirty="0" smtClean="0"/>
              <a:t>Фото 1945 г., </a:t>
            </a:r>
            <a:r>
              <a:rPr lang="ru-RU" dirty="0" err="1" smtClean="0"/>
              <a:t>Кениксберг</a:t>
            </a:r>
            <a:r>
              <a:rPr lang="ru-RU" dirty="0" smtClean="0"/>
              <a:t>. Из фондов </a:t>
            </a:r>
            <a:r>
              <a:rPr lang="ru-RU" dirty="0" smtClean="0"/>
              <a:t>ш</a:t>
            </a:r>
            <a:r>
              <a:rPr lang="ru-RU" dirty="0" smtClean="0"/>
              <a:t>кольного музея.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9705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="" xmlns:a16="http://schemas.microsoft.com/office/drawing/2014/main" id="{348BA19D-FCC5-304F-A43C-D8454715EB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00785" cy="6866395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E420EE29-0676-6B4B-889E-4934988289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DB5A3E78-6E55-1B40-99AF-BBD9005CC3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5" y="0"/>
            <a:ext cx="12415950" cy="6866395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CE3D38B2-ED6F-784F-A43A-62A16AC8C7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5" y="0"/>
            <a:ext cx="12400784" cy="6866395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="" xmlns:a16="http://schemas.microsoft.com/office/drawing/2014/main" id="{D05BE8A9-EEFD-FC49-88E8-C65DE3605C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8401507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8093EC35-75C5-FA46-B817-4325E96F3B16}"/>
              </a:ext>
            </a:extLst>
          </p:cNvPr>
          <p:cNvSpPr/>
          <p:nvPr/>
        </p:nvSpPr>
        <p:spPr>
          <a:xfrm>
            <a:off x="829040" y="1139810"/>
            <a:ext cx="3758835" cy="4357530"/>
          </a:xfrm>
          <a:prstGeom prst="rect">
            <a:avLst/>
          </a:prstGeom>
          <a:solidFill>
            <a:srgbClr val="173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2292825" y="220570"/>
            <a:ext cx="6888220" cy="50276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000" b="1" dirty="0" smtClean="0"/>
              <a:t>«Новлянская школа в годы Великой Отечественной войны»</a:t>
            </a:r>
            <a:endParaRPr lang="ru-RU" sz="2000" b="1" dirty="0"/>
          </a:p>
        </p:txBody>
      </p:sp>
      <p:pic>
        <p:nvPicPr>
          <p:cNvPr id="10" name="Picture 3" descr="C:\Users\Lenovo\Desktop\Новлянская шк. в годы войны\сканирование00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3612" y="1012919"/>
            <a:ext cx="3832036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455391" y="1440009"/>
            <a:ext cx="39987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В 1942 г. в Новлянское из Ленинграда приехала семья </a:t>
            </a:r>
            <a:r>
              <a:rPr lang="ru-RU" sz="1600" dirty="0" err="1" smtClean="0"/>
              <a:t>Олюшиных</a:t>
            </a:r>
            <a:r>
              <a:rPr lang="ru-RU" sz="1600" dirty="0" smtClean="0"/>
              <a:t>: мать и двое детей. Вот как пишет об этом </a:t>
            </a:r>
            <a:r>
              <a:rPr lang="ru-RU" sz="1600" dirty="0" err="1" smtClean="0"/>
              <a:t>Олюшин</a:t>
            </a:r>
            <a:r>
              <a:rPr lang="ru-RU" sz="1600" dirty="0" smtClean="0"/>
              <a:t> Виктор </a:t>
            </a:r>
            <a:r>
              <a:rPr lang="ru-RU" sz="1600" dirty="0" err="1" smtClean="0"/>
              <a:t>Емельянович</a:t>
            </a:r>
            <a:r>
              <a:rPr lang="ru-RU" sz="1600" dirty="0" smtClean="0"/>
              <a:t> в письме от 02.12.2016 г.: «Мы – моя мама, сестра Надя (она старше меня на 5 лет – 1932 г. рождения) и я – приехали в Новлянское из Ленинграда,  в котором пережили очень тяжелое время блокады до августа 1942 г. В феврале 1942 г. умерла от голода моя младшая сестра Люда и, когда стала возможной эвакуация, мы в августе 1942 г. через г.Горький, Кинешму прибыли в </a:t>
            </a:r>
            <a:r>
              <a:rPr lang="ru-RU" sz="1600" dirty="0" err="1" smtClean="0"/>
              <a:t>с.Новлянское</a:t>
            </a:r>
            <a:r>
              <a:rPr lang="ru-RU" sz="1600" dirty="0" smtClean="0"/>
              <a:t>, где жила мамина сестра. Я пошел в первый класс Новлянской школы в сентябре 1944 г. и учился во 2 классе до 9 апреля 1946 г.</a:t>
            </a:r>
          </a:p>
          <a:p>
            <a:pPr algn="just"/>
            <a:r>
              <a:rPr lang="ru-RU" sz="1600" dirty="0" smtClean="0"/>
              <a:t>На фото </a:t>
            </a:r>
            <a:r>
              <a:rPr lang="ru-RU" sz="1600" dirty="0" err="1" smtClean="0"/>
              <a:t>Олюшин</a:t>
            </a:r>
            <a:r>
              <a:rPr lang="ru-RU" sz="1600" dirty="0" smtClean="0"/>
              <a:t> Виктор </a:t>
            </a:r>
            <a:r>
              <a:rPr lang="ru-RU" sz="1600" dirty="0" err="1" smtClean="0"/>
              <a:t>Емельянович</a:t>
            </a:r>
            <a:r>
              <a:rPr lang="ru-RU" sz="1600" dirty="0" smtClean="0"/>
              <a:t> (справа) со своим другом </a:t>
            </a:r>
            <a:r>
              <a:rPr lang="ru-RU" sz="1600" dirty="0" err="1" smtClean="0"/>
              <a:t>Балякиным</a:t>
            </a:r>
            <a:r>
              <a:rPr lang="ru-RU" sz="1600" dirty="0" smtClean="0"/>
              <a:t> Костей, 1944 год. Фото из личного архива Олюшина В.Е., копия – в школьном музее.</a:t>
            </a:r>
            <a:endParaRPr lang="ru-RU" sz="1600" dirty="0"/>
          </a:p>
        </p:txBody>
      </p:sp>
    </p:spTree>
    <p:extLst>
      <p:ext uri="{BB962C8B-B14F-4D97-AF65-F5344CB8AC3E}">
        <p14:creationId xmlns="" xmlns:p14="http://schemas.microsoft.com/office/powerpoint/2010/main" val="18412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="" xmlns:a16="http://schemas.microsoft.com/office/drawing/2014/main" id="{FD82E0FD-BD28-CE4F-8D79-5DDDB50CCE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9079" cy="6858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="" xmlns:a16="http://schemas.microsoft.com/office/drawing/2014/main" id="{1BE6D30A-272A-094B-95AB-AF38551847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9079" cy="685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F06CB5A5-3555-824C-A106-D37EAFD56B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9078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0D52397E-EC2D-A04D-B333-35E54FF69B43}"/>
              </a:ext>
            </a:extLst>
          </p:cNvPr>
          <p:cNvSpPr/>
          <p:nvPr/>
        </p:nvSpPr>
        <p:spPr>
          <a:xfrm>
            <a:off x="905510" y="1250235"/>
            <a:ext cx="3758835" cy="4357530"/>
          </a:xfrm>
          <a:prstGeom prst="rect">
            <a:avLst/>
          </a:prstGeom>
          <a:solidFill>
            <a:srgbClr val="173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5193778" y="199792"/>
            <a:ext cx="6707070" cy="3798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1800" b="1" dirty="0" smtClean="0"/>
              <a:t>«Новлянская школа в годы Великой Отечественной войны»</a:t>
            </a:r>
            <a:endParaRPr lang="ru-RU" sz="1800" b="1" dirty="0"/>
          </a:p>
        </p:txBody>
      </p:sp>
      <p:pic>
        <p:nvPicPr>
          <p:cNvPr id="8" name="Picture 12" descr="C:\Users\Lenovo\Desktop\ФОТО\фото из музея Олюшин\_DSC8955+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7033" y="1123381"/>
            <a:ext cx="4068739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4" descr="C:\Users\Lenovo\Desktop\ФОТО\фото из музея Олюшин\_DSC8959+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1535" y="3593626"/>
            <a:ext cx="4040590" cy="229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554638" y="696036"/>
            <a:ext cx="61824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У Виктора </a:t>
            </a:r>
            <a:r>
              <a:rPr lang="ru-RU" dirty="0" err="1" smtClean="0"/>
              <a:t>Емельяновича</a:t>
            </a:r>
            <a:r>
              <a:rPr lang="ru-RU" dirty="0" smtClean="0"/>
              <a:t> Олюшина сохранились документы, подтверждающие его обучение в Новлянской школе: табель оценок за 1 класс и справка об   обучении в нашей школе за подписью директора Пеньковой Евдокии Петровны. По табелю оценок можно судить о том, какие предметы преподавались в годы войны в начальных классах: чтение, письмо, чистописание, арифметика, рисование, пение, а также выставлялась </a:t>
            </a:r>
            <a:r>
              <a:rPr lang="ru-RU" smtClean="0"/>
              <a:t>оценка  за </a:t>
            </a:r>
            <a:r>
              <a:rPr lang="ru-RU" dirty="0" smtClean="0"/>
              <a:t>поведение.</a:t>
            </a:r>
          </a:p>
          <a:p>
            <a:pPr algn="just"/>
            <a:r>
              <a:rPr lang="ru-RU" dirty="0" smtClean="0"/>
              <a:t>Документы хранятся в личном архиве В.Е. Олюшина, копии – в школьном музее.</a:t>
            </a:r>
          </a:p>
          <a:p>
            <a:pPr algn="just"/>
            <a:r>
              <a:rPr lang="ru-RU" dirty="0" smtClean="0"/>
              <a:t>В 1946 году </a:t>
            </a:r>
            <a:r>
              <a:rPr lang="ru-RU" dirty="0" err="1" smtClean="0"/>
              <a:t>Олюшины</a:t>
            </a:r>
            <a:r>
              <a:rPr lang="ru-RU" dirty="0" smtClean="0"/>
              <a:t> возвратились в Ленинград. В настоящее время </a:t>
            </a:r>
            <a:r>
              <a:rPr lang="ru-RU" dirty="0" err="1" smtClean="0">
                <a:cs typeface="Times New Roman" pitchFamily="18" charset="0"/>
              </a:rPr>
              <a:t>В.Е.Олюшин</a:t>
            </a:r>
            <a:r>
              <a:rPr lang="ru-RU" dirty="0" smtClean="0">
                <a:cs typeface="Times New Roman" pitchFamily="18" charset="0"/>
              </a:rPr>
              <a:t> - известный отечественный нейрохирург , один из организаторов школы </a:t>
            </a:r>
            <a:r>
              <a:rPr lang="ru-RU" dirty="0" err="1" smtClean="0">
                <a:cs typeface="Times New Roman" pitchFamily="18" charset="0"/>
              </a:rPr>
              <a:t>нейроонкологии</a:t>
            </a:r>
            <a:r>
              <a:rPr lang="ru-RU" dirty="0" smtClean="0">
                <a:cs typeface="Times New Roman" pitchFamily="18" charset="0"/>
              </a:rPr>
              <a:t> в Санкт-Петербурге, профессор.</a:t>
            </a:r>
          </a:p>
          <a:p>
            <a:pPr algn="just"/>
            <a:r>
              <a:rPr lang="ru-RU" dirty="0" smtClean="0">
                <a:cs typeface="Times New Roman" pitchFamily="18" charset="0"/>
              </a:rPr>
              <a:t>На выставке представлены книги ученого, его научные статьи.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422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="" xmlns:a16="http://schemas.microsoft.com/office/drawing/2014/main" id="{FF51788F-1A00-5140-A22D-50F80C8CC8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="" xmlns:a16="http://schemas.microsoft.com/office/drawing/2014/main" id="{59F7DD41-6CFE-1F42-97F3-A6ABD82ADB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064E665F-D99C-4E4D-AB6F-D4758148A1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D142CDE3-BC59-824F-949F-CDB80AD6B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06BF1C84-2F45-C345-8F51-03F9CE60A9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5079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53503594-248D-B54E-95A5-164FC293D770}"/>
              </a:ext>
            </a:extLst>
          </p:cNvPr>
          <p:cNvSpPr/>
          <p:nvPr/>
        </p:nvSpPr>
        <p:spPr>
          <a:xfrm>
            <a:off x="829040" y="1147494"/>
            <a:ext cx="3758835" cy="4357530"/>
          </a:xfrm>
          <a:prstGeom prst="rect">
            <a:avLst/>
          </a:prstGeom>
          <a:solidFill>
            <a:srgbClr val="173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7922885" y="0"/>
            <a:ext cx="4269115" cy="79157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«Новлянская школа в годы Великой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                  Отечественной войны»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8" descr="Клюев 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6803" y="1109426"/>
            <a:ext cx="3706812" cy="44640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951260" y="1132765"/>
            <a:ext cx="52407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На фотографии изображен Клюев Алексей </a:t>
            </a:r>
          </a:p>
          <a:p>
            <a:pPr algn="just"/>
            <a:r>
              <a:rPr lang="ru-RU" dirty="0" smtClean="0"/>
              <a:t>Григорьевич, учитель истории, с 1934 по 1940 г.г. работал директором школы. Погиб на фронте в 1944 г. , похоронен в братской могиле в </a:t>
            </a:r>
            <a:r>
              <a:rPr lang="ru-RU" dirty="0" err="1" smtClean="0"/>
              <a:t>д.Машинаки</a:t>
            </a:r>
            <a:r>
              <a:rPr lang="ru-RU" dirty="0" smtClean="0"/>
              <a:t> Могилевской области. </a:t>
            </a:r>
          </a:p>
          <a:p>
            <a:pPr algn="just"/>
            <a:r>
              <a:rPr lang="ru-RU" dirty="0" smtClean="0"/>
              <a:t>Фотография 1943 г. хранится в фондах школьного музея.</a:t>
            </a:r>
            <a:endParaRPr lang="ru-RU" dirty="0"/>
          </a:p>
        </p:txBody>
      </p:sp>
      <p:pic>
        <p:nvPicPr>
          <p:cNvPr id="8193" name="Picture 1" descr="C:\Users\Lenovo\Desktop\ФОТО\Клюевы\Scan3000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73745" y="2804614"/>
            <a:ext cx="2801241" cy="3862317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991368" y="3207223"/>
            <a:ext cx="30707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В личном архиве дочери </a:t>
            </a:r>
          </a:p>
          <a:p>
            <a:pPr algn="just"/>
            <a:r>
              <a:rPr lang="ru-RU" dirty="0" smtClean="0"/>
              <a:t>А.Г.Клюева сохранилось </a:t>
            </a:r>
          </a:p>
          <a:p>
            <a:pPr algn="just"/>
            <a:r>
              <a:rPr lang="ru-RU" dirty="0" smtClean="0"/>
              <a:t>письмо от 02.09.1944 г. от</a:t>
            </a:r>
          </a:p>
          <a:p>
            <a:pPr algn="just"/>
            <a:r>
              <a:rPr lang="ru-RU" dirty="0" smtClean="0"/>
              <a:t>друзей , рассказывающее об </a:t>
            </a:r>
          </a:p>
          <a:p>
            <a:pPr algn="just"/>
            <a:r>
              <a:rPr lang="ru-RU" dirty="0" smtClean="0"/>
              <a:t>обстоятельствах гибели Алексея Григорьевича.</a:t>
            </a:r>
          </a:p>
          <a:p>
            <a:pPr algn="just"/>
            <a:r>
              <a:rPr lang="ru-RU" dirty="0" smtClean="0"/>
              <a:t>Копия письма находится в фондах школьного музея. Также в фондах имеются военные фотографии А.Г.Клюева, его письма дочерям.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1164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="" xmlns:a16="http://schemas.microsoft.com/office/drawing/2014/main" id="{61E95650-97F2-8A41-89B0-6288D2B2D4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="" xmlns:a16="http://schemas.microsoft.com/office/drawing/2014/main" id="{2B273BD9-5790-974E-A20A-2C724B3C2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2" cy="685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1985D4D3-1EA7-4645-B589-26E97903C0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C3C99758-9D31-D04A-9374-491623C808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AABC66AE-F1C0-BE49-996A-6AD55E45EC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C795BEEA-CF8F-ED49-B844-E8B3396F6886}"/>
              </a:ext>
            </a:extLst>
          </p:cNvPr>
          <p:cNvSpPr/>
          <p:nvPr/>
        </p:nvSpPr>
        <p:spPr>
          <a:xfrm>
            <a:off x="508254" y="1250235"/>
            <a:ext cx="3758835" cy="4357530"/>
          </a:xfrm>
          <a:prstGeom prst="rect">
            <a:avLst/>
          </a:prstGeom>
          <a:solidFill>
            <a:srgbClr val="173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5970916" y="70573"/>
            <a:ext cx="6008493" cy="5793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«Новлянская школа в годы Великой Отечественной войны»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0" name="Picture 7" descr="Горячев Ф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7737" y="1228299"/>
            <a:ext cx="3683070" cy="499508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967784" y="996287"/>
            <a:ext cx="69194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На фотографии изображен Горячев Федор Андреевич, учитель,</a:t>
            </a:r>
          </a:p>
          <a:p>
            <a:pPr algn="just"/>
            <a:r>
              <a:rPr lang="ru-RU" dirty="0" smtClean="0"/>
              <a:t>воевавший на Украинском фронте. После войны Федор Андреевич стал директором школы, преподавал историю. На выставке представлены воспоминания ветерана, написанные им от руки, хранящиеся в фондах нашего музея.</a:t>
            </a:r>
            <a:endParaRPr lang="ru-RU" dirty="0"/>
          </a:p>
        </p:txBody>
      </p:sp>
      <p:pic>
        <p:nvPicPr>
          <p:cNvPr id="1026" name="Picture 2" descr="C:\Users\Lenovo\Documents\ветераны ВОВ\воспоминания Горячева Ф.А\16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79391" y="2934269"/>
            <a:ext cx="3192004" cy="3699397"/>
          </a:xfrm>
          <a:prstGeom prst="rect">
            <a:avLst/>
          </a:prstGeom>
          <a:noFill/>
        </p:spPr>
      </p:pic>
      <p:pic>
        <p:nvPicPr>
          <p:cNvPr id="1027" name="Picture 3" descr="C:\Users\Lenovo\Documents\ветераны ВОВ\Горячев Фед.А.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91565" y="2921474"/>
            <a:ext cx="2546350" cy="3771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1598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="" xmlns:a16="http://schemas.microsoft.com/office/drawing/2014/main" id="{3207A879-0B18-4D40-9FE1-2CB0978047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="" xmlns:a16="http://schemas.microsoft.com/office/drawing/2014/main" id="{70B174A2-D408-8644-A75A-F2F35AF535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4EEE36D3-8712-B446-97C7-E396C3F76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385623" cy="685800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ECE031B9-F145-C548-B992-98DCC27E47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50790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="" xmlns:a16="http://schemas.microsoft.com/office/drawing/2014/main" id="{6B8DE8F3-96A0-704C-97F9-059B96E7F1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86" y="0"/>
            <a:ext cx="11965214" cy="6858000"/>
          </a:xfrm>
          <a:prstGeom prst="rect">
            <a:avLst/>
          </a:prstGeom>
        </p:spPr>
      </p:pic>
      <p:pic>
        <p:nvPicPr>
          <p:cNvPr id="9" name="Рисунок 9">
            <a:extLst>
              <a:ext uri="{FF2B5EF4-FFF2-40B4-BE49-F238E27FC236}">
                <a16:creationId xmlns="" xmlns:a16="http://schemas.microsoft.com/office/drawing/2014/main" id="{FA6C301F-24A0-B44F-9E09-EC5E3B4858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0"/>
            <a:ext cx="12385623" cy="68580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49887B30-D1B5-A646-8C0B-CBCAED41CE82}"/>
              </a:ext>
            </a:extLst>
          </p:cNvPr>
          <p:cNvSpPr/>
          <p:nvPr/>
        </p:nvSpPr>
        <p:spPr>
          <a:xfrm>
            <a:off x="905511" y="1250235"/>
            <a:ext cx="3758835" cy="43575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5357930" y="73885"/>
            <a:ext cx="6068291" cy="48533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«Новлянская школа в годы Великой Отечественной войны»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6837528" y="1622630"/>
            <a:ext cx="5114537" cy="352257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None/>
            </a:pPr>
            <a:r>
              <a:rPr lang="ru-RU" sz="1800" dirty="0" smtClean="0"/>
              <a:t>    На фотографии мы видим учителя нашей школы Флоренского Сергея Сергеевича.  В Новлянской школе он проработал  с 28.08.1928 г. по 10.09.1960 г.  с перерывом на войну.  На войне Сергей Сергеевич был тяжело ранен осколком разорвавшегося снаряда. Несмотря на контузию, частичный паралич и сильные головные боли, которые мучили Флоренского всю жизнь, он после войны вернулся в родную школу и учил детей не только физике, но также терпению и воле к жизни. Награжден Орденом Славы, Орденом Знак Почета, медалью «За доблестный труд», медалью «За победу над Германией».</a:t>
            </a:r>
            <a:endParaRPr lang="ru-RU" sz="1800" dirty="0"/>
          </a:p>
        </p:txBody>
      </p:sp>
      <p:pic>
        <p:nvPicPr>
          <p:cNvPr id="13" name="Picture 8" descr="Флоренский С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6847" y="1262749"/>
            <a:ext cx="3878926" cy="449721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4981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="" xmlns:a16="http://schemas.microsoft.com/office/drawing/2014/main" id="{3A1681EA-F230-EF4A-BB0C-5F6A5C7451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="" xmlns:a16="http://schemas.microsoft.com/office/drawing/2014/main" id="{F50F303E-49CC-F445-89FB-F68A42015E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676F6467-128B-6C49-9995-43935E43C8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385623" cy="685800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9BDD5F95-E814-9948-A6FC-AD2DE9C592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12385623" cy="685800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9D66F6B2-1065-F149-98F9-47AF24692C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E4C0A1F1-5F1F-4042-8C56-E9255DB39163}"/>
              </a:ext>
            </a:extLst>
          </p:cNvPr>
          <p:cNvSpPr/>
          <p:nvPr/>
        </p:nvSpPr>
        <p:spPr>
          <a:xfrm>
            <a:off x="890391" y="1250235"/>
            <a:ext cx="3758835" cy="4357530"/>
          </a:xfrm>
          <a:prstGeom prst="rect">
            <a:avLst/>
          </a:prstGeom>
          <a:solidFill>
            <a:srgbClr val="173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5720667" y="47451"/>
            <a:ext cx="6068291" cy="48533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«Новлянская школа в годы Великой Отечественной войны»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Lenovo\Documents\история школы ФОТО\Виктория Алекс..jpg"/>
          <p:cNvPicPr>
            <a:picLocks noChangeAspect="1" noChangeArrowheads="1"/>
          </p:cNvPicPr>
          <p:nvPr/>
        </p:nvPicPr>
        <p:blipFill>
          <a:blip r:embed="rId7" cstate="print"/>
          <a:srcRect l="13162" r="9335" b="4920"/>
          <a:stretch>
            <a:fillRect/>
          </a:stretch>
        </p:blipFill>
        <p:spPr bwMode="auto">
          <a:xfrm>
            <a:off x="832513" y="1160746"/>
            <a:ext cx="3998921" cy="444848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056987" y="1705971"/>
            <a:ext cx="593939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фотографии изображены девочки Горелова </a:t>
            </a:r>
          </a:p>
          <a:p>
            <a:pPr algn="just"/>
            <a:r>
              <a:rPr lang="ru-RU" dirty="0" smtClean="0"/>
              <a:t>Маргарита и Клюева Галина, которые пошли в 1 класс</a:t>
            </a:r>
          </a:p>
          <a:p>
            <a:pPr algn="just"/>
            <a:r>
              <a:rPr lang="ru-RU" dirty="0" smtClean="0"/>
              <a:t>1 сентября 1945 года. Школа выстояла и готова была </a:t>
            </a:r>
          </a:p>
          <a:p>
            <a:pPr algn="just"/>
            <a:r>
              <a:rPr lang="ru-RU" dirty="0" smtClean="0"/>
              <a:t>принять на обучение новых детей, «детей войны», которые рано повзрослели, которые вместе со своими родителями пережили ужасы войны, которые очень хотели учиться.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На фото учителя Бубнова Виктория Алексеевна и Волкова </a:t>
            </a:r>
          </a:p>
          <a:p>
            <a:pPr algn="just"/>
            <a:r>
              <a:rPr lang="ru-RU" dirty="0" smtClean="0"/>
              <a:t>Лидия Михайловна, ученицы Горелова М. и Клюева Г., 1949 г. Фото из фонда школьного музея.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6566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29040" y="1139810"/>
            <a:ext cx="3758835" cy="4357530"/>
          </a:xfrm>
          <a:prstGeom prst="rect">
            <a:avLst/>
          </a:prstGeom>
          <a:solidFill>
            <a:srgbClr val="173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Вставить </a:t>
            </a:r>
            <a:r>
              <a:rPr lang="ru-RU" dirty="0" smtClean="0"/>
              <a:t>баннер</a:t>
            </a:r>
            <a:endParaRPr lang="ru-RU" dirty="0"/>
          </a:p>
          <a:p>
            <a:pPr algn="ctr"/>
            <a:r>
              <a:rPr lang="ru-RU" dirty="0"/>
              <a:t> выставки школьного музея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735613" y="1433638"/>
            <a:ext cx="6600006" cy="325286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1800" dirty="0" smtClean="0"/>
              <a:t>Данная выставка была организована на основании воспоминаний учащихся школы 1941-1945 г.г., фотографий этого периода, а также поисковых материалов по данной теме. Выставка состоит из нескольких тематических разделов: 1) Начало войны в жизни школы, условия обучения, 2) Учительский коллектив и его отношение к обучению в военное время, учителя-фронтовики, 3) Дети из блокадного Ленинграда в нашей школе, 4) Письма с фронта. Данная выставка нашла живой отклик у посетителей музея, а также была использована при проведении классных часов и общешкольных мероприятий, направленных на формирование бережного отношения к прошлому, любви к родной школе и малой родине.</a:t>
            </a:r>
            <a:endParaRPr lang="ru-RU" sz="1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928542" y="4834327"/>
            <a:ext cx="1506974" cy="1519861"/>
          </a:xfrm>
          <a:prstGeom prst="rect">
            <a:avLst/>
          </a:prstGeom>
          <a:solidFill>
            <a:srgbClr val="173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Место для</a:t>
            </a:r>
          </a:p>
          <a:p>
            <a:pPr algn="ctr"/>
            <a:r>
              <a:rPr lang="ru-RU" sz="1200" dirty="0"/>
              <a:t> </a:t>
            </a:r>
            <a:r>
              <a:rPr lang="en-AU" sz="1200" dirty="0"/>
              <a:t>QR-</a:t>
            </a:r>
            <a:r>
              <a:rPr lang="ru-RU" sz="1200" dirty="0"/>
              <a:t>кода</a:t>
            </a:r>
          </a:p>
          <a:p>
            <a:pPr algn="ctr"/>
            <a:r>
              <a:rPr lang="ru-RU" sz="1200" dirty="0"/>
              <a:t>электронной</a:t>
            </a:r>
          </a:p>
          <a:p>
            <a:pPr algn="ctr"/>
            <a:r>
              <a:rPr lang="ru-RU" sz="1200" dirty="0"/>
              <a:t>выставки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612944" y="422594"/>
            <a:ext cx="6484856" cy="3798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«</a:t>
            </a:r>
            <a:r>
              <a:rPr lang="ru-RU" sz="2100" b="1" dirty="0" smtClean="0">
                <a:solidFill>
                  <a:schemeClr val="bg1"/>
                </a:solidFill>
              </a:rPr>
              <a:t>Новлянская школа в годы Великой Отечественной войны»</a:t>
            </a:r>
            <a:endParaRPr lang="ru-RU" sz="21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Lenovo\Desktop\Выставка Новлянская школа в годы войны\Конкурс Музейных выставок\qr-code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4021" y="4814455"/>
            <a:ext cx="1533154" cy="1533154"/>
          </a:xfrm>
          <a:prstGeom prst="rect">
            <a:avLst/>
          </a:prstGeom>
          <a:noFill/>
        </p:spPr>
      </p:pic>
      <p:pic>
        <p:nvPicPr>
          <p:cNvPr id="2" name="Picture 2" descr="C:\Users\Lenovo\Desktop\Выставка Новлянская школа в годы войны\банне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9729" y="1068778"/>
            <a:ext cx="3776021" cy="44413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3472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="" xmlns:a16="http://schemas.microsoft.com/office/drawing/2014/main" id="{DC3E4773-680C-A84A-829B-6DE0E0F339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="" xmlns:a16="http://schemas.microsoft.com/office/drawing/2014/main" id="{1FD492B8-8EB9-4145-9216-0335907D8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7836"/>
            <a:ext cx="12616496" cy="6985836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A9A2BFBB-3900-124A-8657-98F0459317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27836"/>
            <a:ext cx="12616496" cy="6985836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8C947887-5A7C-074E-8E75-B5923FF5C1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26894"/>
            <a:ext cx="12192003" cy="691178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113E8AF1-FBE7-3240-813A-5A3A25A0FFBD}"/>
              </a:ext>
            </a:extLst>
          </p:cNvPr>
          <p:cNvSpPr/>
          <p:nvPr/>
        </p:nvSpPr>
        <p:spPr>
          <a:xfrm>
            <a:off x="829040" y="1139810"/>
            <a:ext cx="3758835" cy="4357530"/>
          </a:xfrm>
          <a:prstGeom prst="rect">
            <a:avLst/>
          </a:prstGeom>
          <a:solidFill>
            <a:srgbClr val="173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5151275" y="576920"/>
            <a:ext cx="6613095" cy="3798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1800" b="1" dirty="0" smtClean="0"/>
              <a:t>«Новлянская школа в годы Великой Отечественной войны»</a:t>
            </a:r>
            <a:endParaRPr lang="ru-RU" sz="1800" b="1" dirty="0"/>
          </a:p>
        </p:txBody>
      </p:sp>
      <p:pic>
        <p:nvPicPr>
          <p:cNvPr id="1026" name="Picture 2" descr="C:\Users\Lenovo\Desktop\Выставка Новлянская школа в годы войны\1 класс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6894" y="1009403"/>
            <a:ext cx="3906981" cy="4726379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6280275" y="1336627"/>
            <a:ext cx="5640778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годы Великой Отечественной войны Новлянская школа свою работу не прекращала. В 1941 году было принято в 1 класс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19 человек, в 1942 г.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6 человек, в 1943 году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25 человек, в 1944 году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40 человек</a:t>
            </a:r>
            <a:r>
              <a:rPr lang="ru-RU" baseline="30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Эти сведения взяты из Книги записи учащихся Новлянской школы с. Новлянского Наволокского района Ивановской области и Книги движения учащихся 1940-1950-х г.г. Данные книги пронумерованы и прошнурованы за подписью директора школы Пеньковой Евдокии Петровны.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Список детей 1 класса, поступивших в школу в 1941 году, был восстановлен на основании вышеуказанных документов.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457200"/>
            <a:ext cx="4022725" cy="952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1593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="" xmlns:a16="http://schemas.microsoft.com/office/drawing/2014/main" id="{E4779321-3296-E441-98A3-6FF7520E1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="" xmlns:a16="http://schemas.microsoft.com/office/drawing/2014/main" id="{D95BC232-310E-7A44-85DF-1160E09150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385623" cy="685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8B6DCB10-A9AD-BD44-B354-5914903D3F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61377" y="0"/>
            <a:ext cx="11830623" cy="549734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69CE0C57-F82E-A149-B627-5C2A7B5712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424"/>
            <a:ext cx="12385621" cy="6968424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7CD3ABE8-C472-6D4E-83E3-A552AE9E44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100379"/>
            <a:ext cx="12385623" cy="675762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76EEC90B-F542-A64D-815E-AD8586EDC1A3}"/>
              </a:ext>
            </a:extLst>
          </p:cNvPr>
          <p:cNvSpPr/>
          <p:nvPr/>
        </p:nvSpPr>
        <p:spPr>
          <a:xfrm>
            <a:off x="829040" y="1139810"/>
            <a:ext cx="3758835" cy="43575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5910552" y="300660"/>
            <a:ext cx="6008493" cy="3798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000" b="1" dirty="0" smtClean="0"/>
              <a:t>«Новлянская школа в годы Великой Отечественной войны»</a:t>
            </a:r>
            <a:endParaRPr lang="ru-RU" sz="2000" b="1" dirty="0"/>
          </a:p>
        </p:txBody>
      </p:sp>
      <p:pic>
        <p:nvPicPr>
          <p:cNvPr id="2050" name="Picture 2" descr="C:\Users\Lenovo\Documents\история школы ФОТО\Пенькова Е.П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6660" y="846161"/>
            <a:ext cx="3772635" cy="500872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168790" y="941697"/>
            <a:ext cx="60232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Директором школы в годы Великой Отечественной </a:t>
            </a:r>
          </a:p>
          <a:p>
            <a:r>
              <a:rPr lang="ru-RU" dirty="0" smtClean="0"/>
              <a:t>войны была Пеньков Евдокия Петровна. Она начала </a:t>
            </a:r>
          </a:p>
          <a:p>
            <a:r>
              <a:rPr lang="ru-RU" dirty="0" smtClean="0"/>
              <a:t>работать в нашей школе в 1912 году, награждена двумя </a:t>
            </a:r>
          </a:p>
          <a:p>
            <a:r>
              <a:rPr lang="ru-RU" dirty="0" smtClean="0"/>
              <a:t>Орденами Ленина.</a:t>
            </a:r>
          </a:p>
          <a:p>
            <a:r>
              <a:rPr lang="ru-RU" dirty="0" smtClean="0"/>
              <a:t>Фото Пеньковой Е.П. хранится в фондах школьного музея. Архив документов Евдокии Петровны также находится в фондах нашего музея и содержит Письмо-извещение от Президиума Верховного Совета Союза СССР о награждении Орденом Ленина, поздравительные  письма и телеграммы от бывших учеников, коллег, районо, </a:t>
            </a:r>
            <a:r>
              <a:rPr lang="ru-RU" dirty="0" err="1" smtClean="0"/>
              <a:t>облоно</a:t>
            </a:r>
            <a:r>
              <a:rPr lang="ru-RU" dirty="0" smtClean="0"/>
              <a:t>, общественных организаций; письмо от редакций журналов «Русский язык в школе» и «Литература в школе»  с просьбой дать материал для статьи по литературному чтению и русскому языку в 5-7 классах  за подписью зам.ответственного редактора Д.Розенталя; газета «Сталинский путь» от 18.05.1939 г. № 58. Выступление Е.П.Пеньковой на районном собрании учителей «Высокая оценка труда народного учителя» и другое.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0656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="" xmlns:a16="http://schemas.microsoft.com/office/drawing/2014/main" id="{5ED9C382-99DD-024C-A83B-4B0137F8D5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5079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="" xmlns:a16="http://schemas.microsoft.com/office/drawing/2014/main" id="{F70EF578-D991-6B43-986B-290992D520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96833141-04F4-8540-8E51-598C834BBF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3D3AB676-D932-D84F-AA1B-65790BD3E3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92917DD8-263E-CE40-9E0F-97890EA774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88775E40-12F5-0F4E-9ED1-43CA348847FF}"/>
              </a:ext>
            </a:extLst>
          </p:cNvPr>
          <p:cNvSpPr/>
          <p:nvPr/>
        </p:nvSpPr>
        <p:spPr>
          <a:xfrm>
            <a:off x="829916" y="1250235"/>
            <a:ext cx="3758835" cy="4357530"/>
          </a:xfrm>
          <a:prstGeom prst="rect">
            <a:avLst/>
          </a:prstGeom>
          <a:solidFill>
            <a:srgbClr val="173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5102620" y="172127"/>
            <a:ext cx="6866467" cy="3798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«Новлянская школа в годы Великой Отечественной войны»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Lenovo\Documents\история школы ФОТО\учителя 40-х г.г.jpg"/>
          <p:cNvPicPr>
            <a:picLocks noChangeAspect="1" noChangeArrowheads="1"/>
          </p:cNvPicPr>
          <p:nvPr/>
        </p:nvPicPr>
        <p:blipFill>
          <a:blip r:embed="rId7" cstate="print"/>
          <a:srcRect l="3786" r="4078"/>
          <a:stretch>
            <a:fillRect/>
          </a:stretch>
        </p:blipFill>
        <p:spPr bwMode="auto">
          <a:xfrm>
            <a:off x="300251" y="1263105"/>
            <a:ext cx="4626591" cy="4332477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964070" y="1624084"/>
            <a:ext cx="590948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На фотографии изображены учителя, работающие в </a:t>
            </a:r>
          </a:p>
          <a:p>
            <a:pPr algn="just"/>
            <a:r>
              <a:rPr lang="ru-RU" dirty="0" smtClean="0"/>
              <a:t>Новлянской школе в 40-е годы. Нами восстановлены их имена: Горелова Инна Павловна, </a:t>
            </a:r>
            <a:r>
              <a:rPr lang="ru-RU" dirty="0" err="1" smtClean="0"/>
              <a:t>Слышалова</a:t>
            </a:r>
            <a:r>
              <a:rPr lang="ru-RU" dirty="0" smtClean="0"/>
              <a:t> Татьяна Александровна, Пенькова Евдокия Петровна, Бубнова Виктория Алексеевна, </a:t>
            </a:r>
            <a:r>
              <a:rPr lang="ru-RU" dirty="0" err="1" smtClean="0"/>
              <a:t>Царькова</a:t>
            </a:r>
            <a:r>
              <a:rPr lang="ru-RU" dirty="0" smtClean="0"/>
              <a:t> Елизавета Яковлевна, </a:t>
            </a:r>
            <a:r>
              <a:rPr lang="ru-RU" dirty="0" err="1" smtClean="0"/>
              <a:t>Силуянова</a:t>
            </a:r>
            <a:r>
              <a:rPr lang="ru-RU" dirty="0" smtClean="0"/>
              <a:t> Александра </a:t>
            </a:r>
            <a:r>
              <a:rPr lang="ru-RU" dirty="0" err="1" smtClean="0"/>
              <a:t>Евстратьевна</a:t>
            </a:r>
            <a:r>
              <a:rPr lang="ru-RU" dirty="0" smtClean="0"/>
              <a:t>, Клюева Екатерина Степановна, Щербина </a:t>
            </a:r>
            <a:r>
              <a:rPr lang="ru-RU" dirty="0" err="1" smtClean="0"/>
              <a:t>Ираида</a:t>
            </a:r>
            <a:r>
              <a:rPr lang="ru-RU" dirty="0" smtClean="0"/>
              <a:t> Ивановна, Волкова Лидия Михайловна, Макарова Тамара Николаевна, Тихомиров Михаил Сергеевич. </a:t>
            </a:r>
          </a:p>
          <a:p>
            <a:r>
              <a:rPr lang="ru-RU" dirty="0" smtClean="0"/>
              <a:t>Фото хранится в фондах нашего музея.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6932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="" xmlns:a16="http://schemas.microsoft.com/office/drawing/2014/main" id="{CEAC61F8-4DD5-B84B-B300-11E6727E40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44"/>
            <a:ext cx="12192000" cy="6876144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="" xmlns:a16="http://schemas.microsoft.com/office/drawing/2014/main" id="{A3DBCCE8-2A73-6C43-983B-8499324224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391" y="-18144"/>
            <a:ext cx="12418391" cy="6876144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6DC68EAB-6EA1-B248-A24E-82748E9093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418391" cy="6876144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41A323A4-AFF5-4046-9609-76ACBBA812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83927" cy="687614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59EA1EF0-45C0-ED4C-8A40-9A40420A8C6A}"/>
              </a:ext>
            </a:extLst>
          </p:cNvPr>
          <p:cNvSpPr/>
          <p:nvPr/>
        </p:nvSpPr>
        <p:spPr>
          <a:xfrm>
            <a:off x="829040" y="1139810"/>
            <a:ext cx="3758835" cy="43575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5527343" y="501842"/>
            <a:ext cx="6433903" cy="3798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«Новлянская школа в годы Великой Отечественной войны»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C:\Users\Lenovo\Desktop\Новлянская шк. в годы войны\сканирование0013 — копия.jpg"/>
          <p:cNvPicPr>
            <a:picLocks noChangeAspect="1" noChangeArrowheads="1"/>
          </p:cNvPicPr>
          <p:nvPr/>
        </p:nvPicPr>
        <p:blipFill>
          <a:blip r:embed="rId6" cstate="print"/>
          <a:srcRect l="5444" r="11439"/>
          <a:stretch>
            <a:fillRect/>
          </a:stretch>
        </p:blipFill>
        <p:spPr bwMode="auto">
          <a:xfrm>
            <a:off x="629392" y="1143927"/>
            <a:ext cx="4275117" cy="4401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042068" y="1626920"/>
            <a:ext cx="49401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</a:rPr>
              <a:t>На фотографии изображена учительница Лебедева </a:t>
            </a:r>
            <a:r>
              <a:rPr lang="ru-RU" dirty="0" err="1" smtClean="0">
                <a:solidFill>
                  <a:schemeClr val="bg1"/>
                </a:solidFill>
              </a:rPr>
              <a:t>Капитолина</a:t>
            </a:r>
            <a:r>
              <a:rPr lang="ru-RU" dirty="0" smtClean="0">
                <a:solidFill>
                  <a:schemeClr val="bg1"/>
                </a:solidFill>
              </a:rPr>
              <a:t> Васильевна с учащимися 3 класса, среди которых  Забагрина (Феофанова) Инна Михайловна (на фото сидит справа), поступившая  в 1 класс в 1942 году. Фотография сделана в 1944 году. Передана в школьный музей в 2016 г.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752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="" xmlns:a16="http://schemas.microsoft.com/office/drawing/2014/main" id="{EDA0A198-8BB1-9A4A-BEBB-C4A8EA671D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2500" cy="685966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="" xmlns:a16="http://schemas.microsoft.com/office/drawing/2014/main" id="{A711EC6E-F766-1B41-A4EA-B2A82B3249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826" y="0"/>
            <a:ext cx="12777825" cy="7078662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F7498AB6-B9FB-734B-AF49-1BFA9B3C95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503" y="-463138"/>
            <a:ext cx="12379503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5B5A6BE0-1139-A243-B568-FA338E889E87}"/>
              </a:ext>
            </a:extLst>
          </p:cNvPr>
          <p:cNvSpPr/>
          <p:nvPr/>
        </p:nvSpPr>
        <p:spPr>
          <a:xfrm>
            <a:off x="742531" y="1333362"/>
            <a:ext cx="3758835" cy="4357530"/>
          </a:xfrm>
          <a:prstGeom prst="rect">
            <a:avLst/>
          </a:prstGeom>
          <a:solidFill>
            <a:srgbClr val="173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5820269" y="1035426"/>
            <a:ext cx="6162465" cy="325286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600" dirty="0" smtClean="0"/>
              <a:t>На фотографии изображены сестры Клюевы Алиса и Галина с мамой и бабушкой. Алиса пошла в 1 класс в 1941 году, Галина – в 1945 году. Школа обучала детей из окрестных сел и деревень: Новлянское, Савитово, Георгиевское, Суворово, Рупосово, Спиридово, Высоково, Семеновское, Караваиха, Заболотье, Антипиха. Интерната при школе не было, дети ежедневно ходили домой пешком. Некоторым приходилось проходить немалые километры. Для примера, от Новлянского до Суворова – 7 км. Детям разрешалось оставаться ночевать при школе. Они сами готовили себе еду из тех продуктов, которые приносили из дома. Другие дети жили у родственников или знакомых в Новлянском. Вот как об этом вспоминает Клюева (Матыскина) Галина Алексеевна (она дочь учителей, работающих в годы войны в нашей школе): «Дети ночевали в том доме, где жила уборщица и где была большая печка. Ребята приносили или привозили из дома продукты и сами готовили. Поскольку я жила рядом, бывала там ежедневно, а ещё мама (учитель Клюева Е. С.) по вечерам читала им что-нибудь из нашей библиотеки или они вместе пели.  У нас дома тоже жили дети». </a:t>
            </a:r>
            <a:endParaRPr lang="ru-RU" sz="1600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5709415" y="268161"/>
            <a:ext cx="6273319" cy="3798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1800" b="1" dirty="0" smtClean="0"/>
              <a:t>«Новлянская школа в годы Великой Отечественной войны</a:t>
            </a:r>
            <a:endParaRPr lang="ru-RU" sz="1800" b="1" dirty="0"/>
          </a:p>
        </p:txBody>
      </p:sp>
      <p:pic>
        <p:nvPicPr>
          <p:cNvPr id="10" name="Picture 2" descr="C:\Users\Lenovo\Desktop\ФОТО\Клюевы\Клюевы, 1947 год — копия.jpg"/>
          <p:cNvPicPr>
            <a:picLocks noChangeAspect="1" noChangeArrowheads="1"/>
          </p:cNvPicPr>
          <p:nvPr/>
        </p:nvPicPr>
        <p:blipFill>
          <a:blip r:embed="rId5" cstate="print"/>
          <a:srcRect l="1990" t="6472" r="9906" b="1478"/>
          <a:stretch>
            <a:fillRect/>
          </a:stretch>
        </p:blipFill>
        <p:spPr bwMode="auto">
          <a:xfrm>
            <a:off x="463136" y="1365662"/>
            <a:ext cx="4310743" cy="4298868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00911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="" xmlns:a16="http://schemas.microsoft.com/office/drawing/2014/main" id="{FA4385A3-A412-A644-8911-29CD81C4C7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CB0D2A4F-73DE-644A-B2EE-E1196D2F5C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9BFD895A-317A-0A42-87C4-AAC81A60CA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D677F700-331C-4346-97CC-09B508FD75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508E9205-5666-0E4A-A68E-5D43970EF908}"/>
              </a:ext>
            </a:extLst>
          </p:cNvPr>
          <p:cNvSpPr/>
          <p:nvPr/>
        </p:nvSpPr>
        <p:spPr>
          <a:xfrm>
            <a:off x="835686" y="1411600"/>
            <a:ext cx="3758835" cy="4357530"/>
          </a:xfrm>
          <a:prstGeom prst="rect">
            <a:avLst/>
          </a:prstGeom>
          <a:solidFill>
            <a:srgbClr val="173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917151" y="132212"/>
            <a:ext cx="6806276" cy="3798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1800" b="1" dirty="0" smtClean="0"/>
              <a:t>«Новлянская школа в годы Великой Отечественной войны»</a:t>
            </a:r>
            <a:endParaRPr lang="ru-RU" sz="1800" b="1" dirty="0"/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332561" y="1711851"/>
            <a:ext cx="5650175" cy="325286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None/>
            </a:pPr>
            <a:r>
              <a:rPr lang="ru-RU" sz="1600" dirty="0" smtClean="0"/>
              <a:t>     Горелова И. П. пришла работать в </a:t>
            </a:r>
            <a:r>
              <a:rPr lang="ru-RU" sz="1600" dirty="0" err="1" smtClean="0"/>
              <a:t>Новлянскую</a:t>
            </a:r>
            <a:r>
              <a:rPr lang="ru-RU" sz="1600" dirty="0" smtClean="0"/>
              <a:t> школу в 1944 году.</a:t>
            </a:r>
            <a:r>
              <a:rPr lang="ru-RU" sz="1600" b="1" dirty="0" smtClean="0"/>
              <a:t> </a:t>
            </a:r>
            <a:r>
              <a:rPr lang="ru-RU" sz="1600" dirty="0" smtClean="0"/>
              <a:t>По воспоминаниям  Инны Павловны, шел военный 1944 год, когда она, молодая учительница, переступила порог школы. Школа показалась ей очень красивой, хотя в самой школе было холодно, с топливом было плохо, отопительная система была испорчена. Учителя были с большим стажем работы, опытные, а Инне Павловне не было еще и 19-ти лет. Коллектив встретил её хорошо, радушно, особенно  Пенькова Е.П, которая в то время работала директором школы.  Горелова И.П. проработала в Новлянской школе более сорока лет.</a:t>
            </a:r>
          </a:p>
          <a:p>
            <a:pPr>
              <a:buNone/>
            </a:pPr>
            <a:r>
              <a:rPr lang="ru-RU" sz="1600" dirty="0" smtClean="0"/>
              <a:t>      На фото Горелова И.П.  Фото из фондов школьного музея.</a:t>
            </a:r>
            <a:endParaRPr lang="ru-RU" sz="1600" dirty="0"/>
          </a:p>
        </p:txBody>
      </p:sp>
      <p:pic>
        <p:nvPicPr>
          <p:cNvPr id="4098" name="Picture 2" descr="C:\Users\Lenovo\Documents\история школы ФОТО\Горелова И.П.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0830" y="1105468"/>
            <a:ext cx="3717522" cy="48586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1435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9437B60E-01EC-7843-9181-A8FAAD6280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"/>
            <a:ext cx="12500304" cy="692150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="" xmlns:a16="http://schemas.microsoft.com/office/drawing/2014/main" id="{040B2525-13D2-404B-A6A4-6B25ED83F4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5622" cy="685800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38FE542C-1515-124A-94D7-9BF4B4B005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304" y="-31750"/>
            <a:ext cx="12500304" cy="69215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C491A9D2-A0EB-1649-93B0-09F45813D617}"/>
              </a:ext>
            </a:extLst>
          </p:cNvPr>
          <p:cNvSpPr/>
          <p:nvPr/>
        </p:nvSpPr>
        <p:spPr>
          <a:xfrm>
            <a:off x="977802" y="1218485"/>
            <a:ext cx="3758835" cy="4357530"/>
          </a:xfrm>
          <a:prstGeom prst="rect">
            <a:avLst/>
          </a:prstGeom>
          <a:solidFill>
            <a:srgbClr val="173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55350" y="692126"/>
            <a:ext cx="6072142" cy="542591"/>
          </a:xfrm>
          <a:prstGeom prst="rect">
            <a:avLst/>
          </a:prstGeom>
        </p:spPr>
      </p:pic>
      <p:sp>
        <p:nvSpPr>
          <p:cNvPr id="17" name="Объект 2"/>
          <p:cNvSpPr txBox="1">
            <a:spLocks/>
          </p:cNvSpPr>
          <p:nvPr/>
        </p:nvSpPr>
        <p:spPr>
          <a:xfrm>
            <a:off x="5371312" y="879453"/>
            <a:ext cx="6008493" cy="325286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800" dirty="0" smtClean="0"/>
              <a:t>На фотографии изображена учительница Клюева Екатерина Степановна. Она преподавала русский язык и литературу, немецкий язык, вела кружок художественной самодеятельности. Фото из архива семьи Клюевых (1936 г.), переданное в музей дочерью Клюевой (Матыскиной) Г.А. В годы войны Клюевой Е.С. пришлось поработать председателем сельского совета. За хорошую работу сельский совет был награжден в 1945 году грамотой  исполкома Ивановского областного совета депутатов трудящихся. Грамота хранится в фондах школьного музея. </a:t>
            </a:r>
            <a:endParaRPr lang="ru-RU" sz="1800" dirty="0"/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4901783" y="278849"/>
            <a:ext cx="6999065" cy="3798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1800" b="1" dirty="0" smtClean="0"/>
              <a:t>«Новлянская школа в годы Великой Отечественной войны»</a:t>
            </a:r>
            <a:endParaRPr lang="ru-RU" sz="1800" b="1" dirty="0"/>
          </a:p>
        </p:txBody>
      </p:sp>
      <p:pic>
        <p:nvPicPr>
          <p:cNvPr id="1026" name="Picture 2" descr="C:\Users\Lenovo\Desktop\ФОТО\Клюевы\Клюева Е.С. 1936 г. Есиплево.jpg"/>
          <p:cNvPicPr>
            <a:picLocks noChangeAspect="1" noChangeArrowheads="1"/>
          </p:cNvPicPr>
          <p:nvPr/>
        </p:nvPicPr>
        <p:blipFill>
          <a:blip r:embed="rId6" cstate="print"/>
          <a:srcRect l="3570" r="2192" b="4652"/>
          <a:stretch>
            <a:fillRect/>
          </a:stretch>
        </p:blipFill>
        <p:spPr bwMode="auto">
          <a:xfrm>
            <a:off x="961902" y="938151"/>
            <a:ext cx="3776354" cy="4809506"/>
          </a:xfrm>
          <a:prstGeom prst="rect">
            <a:avLst/>
          </a:prstGeom>
          <a:noFill/>
        </p:spPr>
      </p:pic>
      <p:pic>
        <p:nvPicPr>
          <p:cNvPr id="11" name="Picture 8" descr="Грамот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41955" y="3463498"/>
            <a:ext cx="4540985" cy="31010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69705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2191</TotalTime>
  <Words>1861</Words>
  <Application>Microsoft Office PowerPoint</Application>
  <PresentationFormat>Произвольный</PresentationFormat>
  <Paragraphs>81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Lenovo</cp:lastModifiedBy>
  <cp:revision>66</cp:revision>
  <dcterms:created xsi:type="dcterms:W3CDTF">2021-05-21T09:18:48Z</dcterms:created>
  <dcterms:modified xsi:type="dcterms:W3CDTF">2021-07-10T15:45:41Z</dcterms:modified>
</cp:coreProperties>
</file>