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handoutMasters/handoutMaster1.xml" ContentType="application/vnd.openxmlformats-officedocument.presentationml.handoutMaster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handoutMasterIdLst>
    <p:handoutMasterId r:id="rId36"/>
  </p:handoutMasterIdLst>
  <p:sldIdLst>
    <p:sldId id="256" r:id="rId2"/>
    <p:sldId id="260" r:id="rId3"/>
    <p:sldId id="261" r:id="rId4"/>
    <p:sldId id="262" r:id="rId5"/>
    <p:sldId id="263" r:id="rId6"/>
    <p:sldId id="283" r:id="rId7"/>
    <p:sldId id="264" r:id="rId8"/>
    <p:sldId id="265" r:id="rId9"/>
    <p:sldId id="287" r:id="rId10"/>
    <p:sldId id="267" r:id="rId11"/>
    <p:sldId id="268" r:id="rId12"/>
    <p:sldId id="269" r:id="rId13"/>
    <p:sldId id="270" r:id="rId14"/>
    <p:sldId id="271" r:id="rId15"/>
    <p:sldId id="272" r:id="rId16"/>
    <p:sldId id="273" r:id="rId17"/>
    <p:sldId id="288" r:id="rId18"/>
    <p:sldId id="290" r:id="rId19"/>
    <p:sldId id="291" r:id="rId20"/>
    <p:sldId id="289" r:id="rId21"/>
    <p:sldId id="274" r:id="rId22"/>
    <p:sldId id="275" r:id="rId23"/>
    <p:sldId id="276" r:id="rId24"/>
    <p:sldId id="277" r:id="rId25"/>
    <p:sldId id="292" r:id="rId26"/>
    <p:sldId id="293" r:id="rId27"/>
    <p:sldId id="278" r:id="rId28"/>
    <p:sldId id="285" r:id="rId29"/>
    <p:sldId id="286" r:id="rId30"/>
    <p:sldId id="279" r:id="rId31"/>
    <p:sldId id="294" r:id="rId32"/>
    <p:sldId id="280" r:id="rId33"/>
    <p:sldId id="282" r:id="rId34"/>
    <p:sldId id="281" r:id="rId35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  <p:ext uri="{2D200454-40CA-4A62-9FC3-DE9A4176ACB9}">
      <p15:notes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03374"/>
    <a:srgbClr val="173A8D"/>
    <a:srgbClr val="D6DEEA"/>
    <a:srgbClr val="385592"/>
    <a:srgbClr val="9F9289"/>
    <a:srgbClr val="E2DEDB"/>
    <a:srgbClr val="F1F1F1"/>
    <a:srgbClr val="3A5896"/>
    <a:srgbClr val="1D3C7A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987" autoAdjust="0"/>
    <p:restoredTop sz="99850" autoAdjust="0"/>
  </p:normalViewPr>
  <p:slideViewPr>
    <p:cSldViewPr snapToGrid="0">
      <p:cViewPr varScale="1">
        <p:scale>
          <a:sx n="88" d="100"/>
          <a:sy n="88" d="100"/>
        </p:scale>
        <p:origin x="-1267" y="-77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notesViewPr>
    <p:cSldViewPr snapToGrid="0">
      <p:cViewPr varScale="1">
        <p:scale>
          <a:sx n="85" d="100"/>
          <a:sy n="85" d="100"/>
        </p:scale>
        <p:origin x="3804" y="102"/>
      </p:cViewPr>
      <p:guideLst/>
    </p:cSldViewPr>
  </p:notes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presProps" Target="presProps.xml"/><Relationship Id="rId40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handoutMaster" Target="handoutMasters/handout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E2DD1C9-4BB6-422A-8F34-C157EA500BD9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5A997E4-EE34-411C-9FF1-22B934EF5337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12741131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750845649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71272544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6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1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8258101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53009493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41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6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30946756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01875025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8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1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1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64813779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81786763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140024609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8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33548970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8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xmlns="" val="250863950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270000"/>
            <a:ext cx="7886700" cy="4906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BD9794-A4CC-42D0-9A65-24C6B9EF4076}" type="datetimeFigureOut">
              <a:rPr lang="en-US" smtClean="0"/>
              <a:pPr/>
              <a:t>4/1/2022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3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3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FE8DF1E-33BB-4377-9A26-35481BA06C7C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157958"/>
            <a:ext cx="7886700" cy="1047221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xmlns="" val="12233214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0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Relationship Id="rId9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jpeg"/><Relationship Id="rId3" Type="http://schemas.openxmlformats.org/officeDocument/2006/relationships/image" Target="../media/image40.jpeg"/><Relationship Id="rId7" Type="http://schemas.openxmlformats.org/officeDocument/2006/relationships/image" Target="../media/image44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3.jpeg"/><Relationship Id="rId5" Type="http://schemas.openxmlformats.org/officeDocument/2006/relationships/image" Target="../media/image42.jpeg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jpeg"/><Relationship Id="rId3" Type="http://schemas.openxmlformats.org/officeDocument/2006/relationships/image" Target="../media/image47.jpeg"/><Relationship Id="rId7" Type="http://schemas.openxmlformats.org/officeDocument/2006/relationships/image" Target="../media/image51.jpeg"/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0.jpeg"/><Relationship Id="rId5" Type="http://schemas.openxmlformats.org/officeDocument/2006/relationships/image" Target="../media/image49.jpeg"/><Relationship Id="rId4" Type="http://schemas.openxmlformats.org/officeDocument/2006/relationships/image" Target="../media/image48.jpeg"/><Relationship Id="rId9" Type="http://schemas.openxmlformats.org/officeDocument/2006/relationships/image" Target="../media/image53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9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jpeg"/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7.jpeg"/><Relationship Id="rId5" Type="http://schemas.openxmlformats.org/officeDocument/2006/relationships/image" Target="../media/image66.jpeg"/><Relationship Id="rId4" Type="http://schemas.openxmlformats.org/officeDocument/2006/relationships/image" Target="../media/image65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eg"/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2.png"/><Relationship Id="rId3" Type="http://schemas.openxmlformats.org/officeDocument/2006/relationships/image" Target="../media/image77.jpeg"/><Relationship Id="rId7" Type="http://schemas.openxmlformats.org/officeDocument/2006/relationships/image" Target="../media/image81.png"/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0.png"/><Relationship Id="rId11" Type="http://schemas.openxmlformats.org/officeDocument/2006/relationships/image" Target="../media/image85.png"/><Relationship Id="rId5" Type="http://schemas.openxmlformats.org/officeDocument/2006/relationships/image" Target="../media/image79.jpeg"/><Relationship Id="rId10" Type="http://schemas.openxmlformats.org/officeDocument/2006/relationships/image" Target="../media/image84.png"/><Relationship Id="rId4" Type="http://schemas.openxmlformats.org/officeDocument/2006/relationships/image" Target="../media/image78.jpeg"/><Relationship Id="rId9" Type="http://schemas.openxmlformats.org/officeDocument/2006/relationships/image" Target="../media/image83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86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pn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94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97.jpeg"/><Relationship Id="rId4" Type="http://schemas.openxmlformats.org/officeDocument/2006/relationships/image" Target="../media/image96.jpeg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.jpeg"/><Relationship Id="rId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10" name="Title 1"/>
          <p:cNvSpPr txBox="1">
            <a:spLocks/>
          </p:cNvSpPr>
          <p:nvPr/>
        </p:nvSpPr>
        <p:spPr>
          <a:xfrm>
            <a:off x="2354318" y="2895947"/>
            <a:ext cx="6643505" cy="1108494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b="1" dirty="0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Педагогическое </a:t>
            </a:r>
            <a:r>
              <a:rPr lang="ru-RU" b="1" dirty="0" err="1" smtClean="0">
                <a:ln w="0"/>
                <a:solidFill>
                  <a:srgbClr val="173A8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rPr>
              <a:t>портфолио</a:t>
            </a:r>
            <a:endParaRPr lang="en-US" b="1" dirty="0">
              <a:ln w="0"/>
              <a:solidFill>
                <a:srgbClr val="173A8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+mn-lt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734208" y="4211122"/>
            <a:ext cx="7252138" cy="264687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ru-RU" sz="2800" b="1" dirty="0" smtClean="0">
                <a:latin typeface="Monotype Corsiva" pitchFamily="66" charset="0"/>
              </a:rPr>
              <a:t>Учителя </a:t>
            </a:r>
          </a:p>
          <a:p>
            <a:pPr algn="r"/>
            <a:r>
              <a:rPr lang="ru-RU" sz="2800" b="1" dirty="0" smtClean="0">
                <a:latin typeface="Monotype Corsiva" pitchFamily="66" charset="0"/>
              </a:rPr>
              <a:t>изобразительного </a:t>
            </a:r>
          </a:p>
          <a:p>
            <a:pPr algn="r"/>
            <a:r>
              <a:rPr lang="ru-RU" sz="2800" b="1" dirty="0" smtClean="0">
                <a:latin typeface="Monotype Corsiva" pitchFamily="66" charset="0"/>
              </a:rPr>
              <a:t>искусства </a:t>
            </a:r>
          </a:p>
          <a:p>
            <a:pPr algn="r"/>
            <a:r>
              <a:rPr lang="ru-RU" sz="2800" b="1" dirty="0" smtClean="0">
                <a:latin typeface="Monotype Corsiva" pitchFamily="66" charset="0"/>
              </a:rPr>
              <a:t>МКОУ Новлянской ООШ </a:t>
            </a:r>
          </a:p>
          <a:p>
            <a:pPr algn="r">
              <a:lnSpc>
                <a:spcPct val="150000"/>
              </a:lnSpc>
            </a:pPr>
            <a:r>
              <a:rPr lang="ru-RU" sz="3600" b="1" dirty="0" smtClean="0">
                <a:latin typeface="Monotype Corsiva" pitchFamily="66" charset="0"/>
              </a:rPr>
              <a:t>Шершневой Ольги Владимировны</a:t>
            </a:r>
            <a:endParaRPr lang="ru-RU" sz="2800" b="1" dirty="0">
              <a:latin typeface="Monotype Corsiva" pitchFamily="66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166648" y="178676"/>
            <a:ext cx="7977352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/>
              <a:t>            Муниципальный этап </a:t>
            </a:r>
          </a:p>
          <a:p>
            <a:pPr algn="r"/>
            <a:r>
              <a:rPr lang="ru-RU" sz="3200" b="1" dirty="0" smtClean="0"/>
              <a:t>«Педагог года – 2022»  </a:t>
            </a:r>
            <a:endParaRPr lang="ru-RU" sz="3200" b="1" dirty="0"/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50373" y="4278086"/>
            <a:ext cx="3548742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С декабря 2021 года на базе нашей школы открыт ещё один волонтёрский отряд «Волонтёры Победы», под моим руководством</a:t>
            </a:r>
            <a:endParaRPr lang="ru-RU" sz="2000" b="1" dirty="0"/>
          </a:p>
        </p:txBody>
      </p:sp>
      <p:pic>
        <p:nvPicPr>
          <p:cNvPr id="17410" name="Picture 2" descr="https://sun9-29.userapi.com/impg/sOJQinItl_5ozTRlK0OBMyiflVjJ6yQ54Ol5Lw/fxQNMJ00zTg.jpg?size=1280x960&amp;quality=96&amp;sign=087c8fd36b03861bfe8d229c835deb0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5091" y="185058"/>
            <a:ext cx="5070052" cy="3802539"/>
          </a:xfrm>
          <a:prstGeom prst="rect">
            <a:avLst/>
          </a:prstGeom>
          <a:noFill/>
        </p:spPr>
      </p:pic>
      <p:pic>
        <p:nvPicPr>
          <p:cNvPr id="17412" name="Picture 4" descr="https://sun9-49.userapi.com/impg/vULNkXVndzbri2LfLewav0bwIu2wX5i_SFFu9Q/GjXLLWQzsFE.jpg?size=1280x960&amp;quality=95&amp;sign=b4142cc5cbb668d685ac86e70cce215c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132445" y="3004457"/>
            <a:ext cx="4847772" cy="36358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" y="5769427"/>
            <a:ext cx="855617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Руковожу методическим объединением классных руководителей</a:t>
            </a:r>
            <a:endParaRPr lang="ru-RU" sz="2400" b="1" dirty="0"/>
          </a:p>
        </p:txBody>
      </p:sp>
      <p:pic>
        <p:nvPicPr>
          <p:cNvPr id="16385" name="Picture 1"/>
          <p:cNvPicPr>
            <a:picLocks noChangeAspect="1" noChangeArrowheads="1"/>
          </p:cNvPicPr>
          <p:nvPr/>
        </p:nvPicPr>
        <p:blipFill>
          <a:blip r:embed="rId2" cstate="print"/>
          <a:srcRect l="12796" t="9952" r="5833" b="-231"/>
          <a:stretch>
            <a:fillRect/>
          </a:stretch>
        </p:blipFill>
        <p:spPr bwMode="auto">
          <a:xfrm>
            <a:off x="130629" y="148550"/>
            <a:ext cx="4822371" cy="300953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346372" y="2632767"/>
            <a:ext cx="5634343" cy="316931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1" name="Picture 1" descr="C:\Users\---\Pictures\Saved Pictures\scs82kFKP_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62002" y="152400"/>
            <a:ext cx="7853549" cy="539931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1110342" y="5649686"/>
            <a:ext cx="727165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Мой педагогический стаж составляет </a:t>
            </a:r>
          </a:p>
          <a:p>
            <a:pPr algn="ctr"/>
            <a:r>
              <a:rPr lang="ru-RU" sz="2800" b="1" dirty="0" smtClean="0"/>
              <a:t>2 года и 6 месяцев</a:t>
            </a:r>
            <a:endParaRPr lang="ru-RU" sz="28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Поём песни с детьми в летние каникулы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90541" y="141515"/>
            <a:ext cx="8557621" cy="559525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0" y="5787517"/>
            <a:ext cx="9144000" cy="86177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Моя работа направлена </a:t>
            </a:r>
          </a:p>
          <a:p>
            <a:pPr algn="ctr"/>
            <a:r>
              <a:rPr lang="ru-RU" sz="2600" b="1" dirty="0" smtClean="0">
                <a:solidFill>
                  <a:srgbClr val="FF0000"/>
                </a:solidFill>
              </a:rPr>
              <a:t>на  развитие и воспитание личности детей через ТВОРЧЕСТВО</a:t>
            </a:r>
            <a:endParaRPr lang="ru-RU" sz="26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5" name="Rectangle 1"/>
          <p:cNvSpPr>
            <a:spLocks noChangeArrowheads="1"/>
          </p:cNvSpPr>
          <p:nvPr/>
        </p:nvSpPr>
        <p:spPr bwMode="auto">
          <a:xfrm>
            <a:off x="359231" y="232527"/>
            <a:ext cx="8501741" cy="2431435"/>
          </a:xfrm>
          <a:prstGeom prst="rect">
            <a:avLst/>
          </a:prstGeom>
          <a:ln>
            <a:headEnd/>
            <a:tailEnd/>
          </a:ln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sz="3200" b="1" u="sng" dirty="0" smtClean="0">
                <a:solidFill>
                  <a:srgbClr val="FF0000"/>
                </a:solidFill>
              </a:rPr>
              <a:t>Цель моего обучения: 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ru-RU" sz="2400" b="1" i="0" u="none" strike="noStrike" cap="none" normalizeH="0" baseline="0" dirty="0" smtClean="0">
                <a:ln>
                  <a:noFill/>
                </a:ln>
                <a:solidFill>
                  <a:schemeClr val="tx1"/>
                </a:solidFill>
                <a:effectLst/>
                <a:latin typeface="Times New Roman" pitchFamily="18" charset="0"/>
                <a:ea typeface="Calibri" pitchFamily="34" charset="0"/>
                <a:cs typeface="Times New Roman" pitchFamily="18" charset="0"/>
              </a:rPr>
              <a:t>помочь ребёнку справиться со страхом неудачи, суметь раскрыться, поверить в свои силы, научить видеть красоту в окружающих нас вещах и природе, познакомить с лучшими произведениями художников, скульпторов и дизайнеров.</a:t>
            </a:r>
            <a:endParaRPr kumimoji="0" lang="ru-RU" sz="3200" b="1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12290" name="Picture 2" descr="https://pgdv.ru/images/blog/kursy-risovaniya/800x533xrisovanie-1-min.jpg.pagespeed.ic.hXds4NHzSq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619508" y="2807858"/>
            <a:ext cx="5683326" cy="3788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87830" y="217714"/>
            <a:ext cx="8305799" cy="3539430"/>
          </a:xfrm>
          <a:prstGeom prst="rect">
            <a:avLst/>
          </a:prstGeom>
          <a:effectLst>
            <a:softEdge rad="317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b="1" u="sng" dirty="0" smtClean="0">
              <a:solidFill>
                <a:srgbClr val="FF0000"/>
              </a:solidFill>
            </a:endParaRPr>
          </a:p>
          <a:p>
            <a:pPr algn="ctr"/>
            <a:r>
              <a:rPr lang="ru-RU" sz="3200" b="1" u="sng" dirty="0" smtClean="0">
                <a:solidFill>
                  <a:srgbClr val="FF0000"/>
                </a:solidFill>
              </a:rPr>
              <a:t>Мой принцип в работе:</a:t>
            </a:r>
          </a:p>
          <a:p>
            <a:pPr algn="ctr"/>
            <a:r>
              <a:rPr lang="ru-RU" sz="3200" b="1" dirty="0" smtClean="0"/>
              <a:t> НИКОГДА НЕ ПРИДЕРЖИВАТЬСЯ фразы </a:t>
            </a:r>
          </a:p>
          <a:p>
            <a:pPr algn="ctr"/>
            <a:r>
              <a:rPr lang="ru-RU" sz="3200" b="1" i="1" dirty="0" smtClean="0"/>
              <a:t>«Главное не победа, а участие!»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Нужно в любом случае ставить </a:t>
            </a:r>
          </a:p>
          <a:p>
            <a:pPr algn="ctr"/>
            <a:r>
              <a:rPr lang="ru-RU" sz="4000" b="1" dirty="0" smtClean="0">
                <a:solidFill>
                  <a:srgbClr val="FF0000"/>
                </a:solidFill>
              </a:rPr>
              <a:t>себе цель и добиваться её!</a:t>
            </a:r>
          </a:p>
          <a:p>
            <a:pPr algn="ctr"/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11272" name="Picture 8" descr="https://www.anypics.ru/download.php?file=201211/1920x1200/anypics.ru-346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539346" y="4005944"/>
            <a:ext cx="4354283" cy="2721427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11274" name="Picture 10" descr="https://arhlib.ru/wp-content/uploads/2020/07/59b05a6a39770226d54eba633d63d31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87991" y="3614058"/>
            <a:ext cx="4653640" cy="3102428"/>
          </a:xfrm>
          <a:prstGeom prst="ellipse">
            <a:avLst/>
          </a:prstGeom>
          <a:ln>
            <a:noFill/>
          </a:ln>
          <a:effectLst>
            <a:softEdge rad="317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02770" y="0"/>
            <a:ext cx="8501743" cy="892552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работе я придерживаюсь следующего выражения: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«Творить, пробовать, искать и развиваться!»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Picture 4" descr="https://sun9-81.userapi.com/impg/RI2t7CbGtpEYN9kddvAxD5AdWbe3zc8Kh96inA/Np8K7CXAgUw.jpg?size=810x1080&amp;quality=95&amp;sign=12b7a032f7259913b538f8beedd6628a&amp;type=album"/>
          <p:cNvPicPr>
            <a:picLocks noChangeAspect="1" noChangeArrowheads="1"/>
          </p:cNvPicPr>
          <p:nvPr/>
        </p:nvPicPr>
        <p:blipFill>
          <a:blip r:embed="rId2" cstate="print"/>
          <a:srcRect l="7538" t="10879" r="3667"/>
          <a:stretch>
            <a:fillRect/>
          </a:stretch>
        </p:blipFill>
        <p:spPr bwMode="auto">
          <a:xfrm>
            <a:off x="163286" y="1233608"/>
            <a:ext cx="3137239" cy="419836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242" name="Picture 2" descr="https://sun9-87.userapi.com/impg/JWo_YdYwzolaUu0N1bdJclJYm9H947UZu15_tQ/zEzt1L7DTbI.jpg?size=360x480&amp;quality=95&amp;sign=65d3d317b8dd1d3f69a07e9d65c4e9db&amp;type=album"/>
          <p:cNvPicPr>
            <a:picLocks noChangeAspect="1" noChangeArrowheads="1"/>
          </p:cNvPicPr>
          <p:nvPr/>
        </p:nvPicPr>
        <p:blipFill>
          <a:blip r:embed="rId3" cstate="print"/>
          <a:srcRect l="7844" t="5129" r="8981" b="9871"/>
          <a:stretch>
            <a:fillRect/>
          </a:stretch>
        </p:blipFill>
        <p:spPr bwMode="auto">
          <a:xfrm>
            <a:off x="6835503" y="990600"/>
            <a:ext cx="2123440" cy="2852057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4" name="Picture 4" descr="https://sun9-1.userapi.com/impg/LsbsHaFbC5yir6GBe8-yUVjEnLbbcbacYCO1Fw/Md2IDXw5l6w.jpg?size=1280x960&amp;quality=95&amp;sign=0469f4d3f07f05405c7e55b1e51a12a3&amp;type=album"/>
          <p:cNvPicPr>
            <a:picLocks noChangeAspect="1" noChangeArrowheads="1"/>
          </p:cNvPicPr>
          <p:nvPr/>
        </p:nvPicPr>
        <p:blipFill>
          <a:blip r:embed="rId4" cstate="print"/>
          <a:srcRect l="10620" t="7997" r="13566" b="13030"/>
          <a:stretch>
            <a:fillRect/>
          </a:stretch>
        </p:blipFill>
        <p:spPr bwMode="auto">
          <a:xfrm>
            <a:off x="3570513" y="1404257"/>
            <a:ext cx="2886893" cy="2255385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pic>
        <p:nvPicPr>
          <p:cNvPr id="10248" name="Picture 8" descr="https://sun9-59.userapi.com/impg/FvZFqK0O9keBPk4TCxUXOiGNET3A3SMNhep5jA/IWYzmdHR040.jpg?size=1280x719&amp;quality=95&amp;sign=412fe4e377509c345577c4a5a3ee6fdd&amp;type=album"/>
          <p:cNvPicPr>
            <a:picLocks noChangeAspect="1" noChangeArrowheads="1"/>
          </p:cNvPicPr>
          <p:nvPr/>
        </p:nvPicPr>
        <p:blipFill>
          <a:blip r:embed="rId5" cstate="print"/>
          <a:srcRect l="3175" t="-331" r="11829" b="3133"/>
          <a:stretch>
            <a:fillRect/>
          </a:stretch>
        </p:blipFill>
        <p:spPr bwMode="auto">
          <a:xfrm>
            <a:off x="3897086" y="4091440"/>
            <a:ext cx="4082143" cy="2622209"/>
          </a:xfrm>
          <a:prstGeom prst="rect">
            <a:avLst/>
          </a:prstGeom>
          <a:ln w="88900" cap="sq" cmpd="thickThin">
            <a:solidFill>
              <a:srgbClr val="C00000"/>
            </a:solidFill>
            <a:prstDash val="solid"/>
            <a:miter lim="800000"/>
          </a:ln>
          <a:effectLst>
            <a:innerShdw blurRad="76200">
              <a:srgbClr val="000000"/>
            </a:innerShdw>
          </a:effectLst>
        </p:spPr>
      </p:pic>
      <p:sp>
        <p:nvSpPr>
          <p:cNvPr id="8" name="TextBox 7"/>
          <p:cNvSpPr txBox="1"/>
          <p:nvPr/>
        </p:nvSpPr>
        <p:spPr>
          <a:xfrm>
            <a:off x="185057" y="5486400"/>
            <a:ext cx="3320142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Мои работы, </a:t>
            </a:r>
          </a:p>
          <a:p>
            <a:pPr algn="ctr"/>
            <a:r>
              <a:rPr lang="ru-RU" sz="2400" b="1" dirty="0" smtClean="0"/>
              <a:t>точнее некоторые из них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28801" y="163285"/>
            <a:ext cx="5508172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Работы детей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3" name="Рисунок 2" descr="ТолстоваЕвдокия_Битва_за_Сталинград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flipH="1">
            <a:off x="584140" y="745634"/>
            <a:ext cx="2442088" cy="172841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5" name="Рисунок 4" descr="Толстова Е. 12 лет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flipH="1">
            <a:off x="6370543" y="776683"/>
            <a:ext cx="2397615" cy="172703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8" name="Рисунок 7" descr="4nnA18dk7Oo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88269" y="2638210"/>
            <a:ext cx="2775074" cy="195556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Рисунок 8" descr="Hww9YHeM2R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52285" y="2599927"/>
            <a:ext cx="2677896" cy="188498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0" name="Рисунок 9" descr="IP9VkKAy0Q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64829" y="4606733"/>
            <a:ext cx="2785201" cy="208890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2" name="Рисунок 11" descr="Балаева Снеж.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2829" y="2644649"/>
            <a:ext cx="2677885" cy="409648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5" name="Рисунок 14" descr="20210224_151531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450769" y="747762"/>
            <a:ext cx="2487650" cy="174506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6" name="Рисунок 15" descr="20210420_142531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3348744" y="4739216"/>
            <a:ext cx="2681942" cy="197083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458" y="0"/>
            <a:ext cx="5508172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Работы детей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16" name="Рисунок 15" descr="20210127_12072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074229" y="2687906"/>
            <a:ext cx="2764970" cy="196835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7" name="Рисунок 16" descr="20210127_1209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043971" y="565093"/>
            <a:ext cx="2762571" cy="19845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19" name="Рисунок 18" descr="- ЗЕФИРЫЧ -            Добош А.,              9 класс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5400000">
            <a:off x="505182" y="4108355"/>
            <a:ext cx="2024739" cy="275609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0" name="Рисунок 19" descr="20210127_12180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88115" y="544286"/>
            <a:ext cx="2642170" cy="368564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1" name="Рисунок 20" descr="Балаева Снежана_Журавль-птица 202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177092" y="567171"/>
            <a:ext cx="2624994" cy="364395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2" name="Рисунок 21" descr="20210127_120618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117771" y="4768420"/>
            <a:ext cx="2721429" cy="195655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3" name="Рисунок 22" descr="Толстова_Евдокия-Карлик-Нос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 flipH="1">
            <a:off x="3080655" y="4461346"/>
            <a:ext cx="2832543" cy="2004768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861458" y="0"/>
            <a:ext cx="5508172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C00000"/>
                </a:solidFill>
              </a:rPr>
              <a:t>Работы детей</a:t>
            </a:r>
            <a:endParaRPr lang="ru-RU" sz="2800" b="1" dirty="0">
              <a:solidFill>
                <a:srgbClr val="C00000"/>
              </a:solidFill>
            </a:endParaRPr>
          </a:p>
        </p:txBody>
      </p:sp>
      <p:pic>
        <p:nvPicPr>
          <p:cNvPr id="24" name="Рисунок 23" descr="Черняева Виктория 2019г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040138" y="2727838"/>
            <a:ext cx="2718406" cy="194111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5" name="Рисунок 24" descr="6iLrS_UMNwY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259286" y="577093"/>
            <a:ext cx="2786529" cy="199193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6" name="Рисунок 25" descr="g6BR7cFrqYA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30629" y="4802158"/>
            <a:ext cx="2710541" cy="1967259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7" name="Рисунок 26" descr="KL-vRbD4e98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1515" y="2735219"/>
            <a:ext cx="2738943" cy="1912981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8" name="Рисунок 27" descr="weT1c19scuc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019651" y="4810542"/>
            <a:ext cx="2716319" cy="1895057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29" name="Рисунок 28" descr="Карцева А. 2019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3376480" y="590179"/>
            <a:ext cx="2718405" cy="1968720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0" name="Рисунок 29" descr="Румянцев Д.2019г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26571" y="587828"/>
            <a:ext cx="2848542" cy="2029586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33" name="Рисунок 32" descr="W5RHo3YLUjk.jp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6012685" y="2746960"/>
            <a:ext cx="2804744" cy="3944173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20200613_111721.jpg"/>
          <p:cNvPicPr>
            <a:picLocks noChangeAspect="1"/>
          </p:cNvPicPr>
          <p:nvPr/>
        </p:nvPicPr>
        <p:blipFill>
          <a:blip r:embed="rId2" cstate="print"/>
          <a:srcRect l="8764" t="1834" r="7234"/>
          <a:stretch>
            <a:fillRect/>
          </a:stretch>
        </p:blipFill>
        <p:spPr>
          <a:xfrm rot="5400000">
            <a:off x="-732974" y="1283761"/>
            <a:ext cx="6349250" cy="41736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4386943" y="2166257"/>
            <a:ext cx="4561114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Я – Шершнева </a:t>
            </a:r>
          </a:p>
          <a:p>
            <a:pPr algn="ctr"/>
            <a:r>
              <a:rPr lang="ru-RU" sz="2800" b="1" dirty="0" smtClean="0"/>
              <a:t>Ольга Владимировна</a:t>
            </a:r>
          </a:p>
          <a:p>
            <a:pPr algn="ctr"/>
            <a:r>
              <a:rPr lang="ru-RU" sz="2400" b="1" dirty="0" smtClean="0"/>
              <a:t>Мне 29 лет</a:t>
            </a:r>
          </a:p>
          <a:p>
            <a:pPr algn="ctr"/>
            <a:r>
              <a:rPr lang="ru-RU" sz="2400" b="1" dirty="0" smtClean="0"/>
              <a:t>Работаю я учителем изобразительного искусства </a:t>
            </a:r>
          </a:p>
          <a:p>
            <a:pPr algn="ctr"/>
            <a:r>
              <a:rPr lang="ru-RU" sz="2400" b="1" dirty="0" smtClean="0"/>
              <a:t>в МКОУ Новлянской ООШ</a:t>
            </a:r>
          </a:p>
          <a:p>
            <a:pPr algn="ctr"/>
            <a:r>
              <a:rPr lang="ru-RU" sz="2400" b="1" dirty="0" smtClean="0"/>
              <a:t> 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2" descr="https://sun9-41.userapi.com/impg/nkENVZV34nVmiNCnXnxP3lDIAQZEDDAwJu5uxg/OugzICJ2UDA.jpg?size=1280x960&amp;quality=95&amp;sign=901a97ad9956d4617e7d2683349a5405&amp;type=album"/>
          <p:cNvPicPr>
            <a:picLocks noChangeAspect="1" noChangeArrowheads="1"/>
          </p:cNvPicPr>
          <p:nvPr/>
        </p:nvPicPr>
        <p:blipFill>
          <a:blip r:embed="rId2" cstate="print"/>
          <a:srcRect l="5257" t="4217" r="1918" b="27381"/>
          <a:stretch>
            <a:fillRect/>
          </a:stretch>
        </p:blipFill>
        <p:spPr bwMode="auto">
          <a:xfrm>
            <a:off x="163286" y="762001"/>
            <a:ext cx="4365172" cy="243839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3012" name="Picture 4" descr="https://sun9-85.userapi.com/impg/Ansl1B635NwNaUAaFpysyCfSK47xmW6LgGeq6A/Hchbu-rTgBQ.jpg?size=1280x960&amp;quality=95&amp;sign=84ff9b7c165ee7bfc8d227cd334b68a7&amp;type=album"/>
          <p:cNvPicPr>
            <a:picLocks noChangeAspect="1" noChangeArrowheads="1"/>
          </p:cNvPicPr>
          <p:nvPr/>
        </p:nvPicPr>
        <p:blipFill>
          <a:blip r:embed="rId3" cstate="print"/>
          <a:srcRect l="1792" t="11892" r="1686" b="13689"/>
          <a:stretch>
            <a:fillRect/>
          </a:stretch>
        </p:blipFill>
        <p:spPr bwMode="auto">
          <a:xfrm>
            <a:off x="4669971" y="772885"/>
            <a:ext cx="4223657" cy="244232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402771" y="0"/>
            <a:ext cx="8403772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Выставки рисунков в 2021 – 2022 учебном году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293914" y="3254829"/>
            <a:ext cx="4147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Выставка «Рождественский подарок»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4902111" y="3287485"/>
            <a:ext cx="3816879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ru-RU" sz="1600" b="1" dirty="0" smtClean="0"/>
              <a:t>Выставка «Охрана труда глазами детей»</a:t>
            </a:r>
            <a:endParaRPr lang="ru-RU" sz="1600" b="1" dirty="0"/>
          </a:p>
        </p:txBody>
      </p:sp>
      <p:pic>
        <p:nvPicPr>
          <p:cNvPr id="43014" name="Picture 6" descr="https://sun9-59.userapi.com/impg/yfxRxlNOm690_-YrRWVsMoxynScaUqxucdtvcQ/pitKqVFN4aU.jpg?size=1280x960&amp;quality=95&amp;sign=fb4dda58477ea1164fc37bf337c903b5&amp;type=album"/>
          <p:cNvPicPr>
            <a:picLocks noChangeAspect="1" noChangeArrowheads="1"/>
          </p:cNvPicPr>
          <p:nvPr/>
        </p:nvPicPr>
        <p:blipFill>
          <a:blip r:embed="rId4" cstate="print"/>
          <a:srcRect t="19643" r="2427" b="17780"/>
          <a:stretch>
            <a:fillRect/>
          </a:stretch>
        </p:blipFill>
        <p:spPr bwMode="auto">
          <a:xfrm>
            <a:off x="1624771" y="3614058"/>
            <a:ext cx="5886372" cy="2831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TextBox 8"/>
          <p:cNvSpPr txBox="1"/>
          <p:nvPr/>
        </p:nvSpPr>
        <p:spPr>
          <a:xfrm>
            <a:off x="1262743" y="6444343"/>
            <a:ext cx="664028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Выставка картин из природного материала «Красавица Осень» 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26571" y="152400"/>
            <a:ext cx="8436429" cy="95410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Моя внеклассная работа,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 классного руководителя</a:t>
            </a:r>
            <a:endParaRPr lang="ru-RU" sz="28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20210301_1352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486743" y="4044922"/>
            <a:ext cx="3750771" cy="281307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00918_1349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15684" y="1138434"/>
            <a:ext cx="4003543" cy="3002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01216_091107.jpg"/>
          <p:cNvPicPr>
            <a:picLocks noChangeAspect="1"/>
          </p:cNvPicPr>
          <p:nvPr/>
        </p:nvPicPr>
        <p:blipFill>
          <a:blip r:embed="rId4" cstate="print"/>
          <a:srcRect t="11420" r="12757"/>
          <a:stretch>
            <a:fillRect/>
          </a:stretch>
        </p:blipFill>
        <p:spPr>
          <a:xfrm>
            <a:off x="4581871" y="1135759"/>
            <a:ext cx="4072272" cy="297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0"/>
            <a:ext cx="7598228" cy="95410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Моя внеклассная работа,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 заместителя директора по УВР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85058" y="4029594"/>
            <a:ext cx="3897086" cy="1938992"/>
          </a:xfrm>
          <a:prstGeom prst="rect">
            <a:avLst/>
          </a:prstGeom>
          <a:ln>
            <a:headEnd/>
            <a:tailEnd/>
          </a:ln>
          <a:effectLst>
            <a:softEdge rad="63500"/>
          </a:effectLst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14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подготовка и проведение совместно с учениками мероприятий, посвященных памятным датам;</a:t>
            </a: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8194" name="Picture 2" descr="https://sun9-6.userapi.com/impg/QyiaYo5yLbRJ3RN-cnRbeh3UOTrqK-hitDG2QA/pBGU8XHC6Z8.jpg?size=1280x960&amp;quality=96&amp;sign=c75f3a8bcd191a08e5969a8bfa65cf54&amp;type=album"/>
          <p:cNvPicPr>
            <a:picLocks noChangeAspect="1" noChangeArrowheads="1"/>
          </p:cNvPicPr>
          <p:nvPr/>
        </p:nvPicPr>
        <p:blipFill>
          <a:blip r:embed="rId2" cstate="print"/>
          <a:srcRect t="8130" r="923" b="9535"/>
          <a:stretch>
            <a:fillRect/>
          </a:stretch>
        </p:blipFill>
        <p:spPr bwMode="auto">
          <a:xfrm>
            <a:off x="4939599" y="1099457"/>
            <a:ext cx="4052002" cy="25254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8196" name="Picture 4" descr="https://sun9-83.userapi.com/impf/1WJpdru43V6DSFnjP5b6sJcZN31_gNTGnWsB3g/R_0WOGUIj6I.jpg?size=1238x877&amp;quality=95&amp;sign=b43ae405e666e44c459fdfec8844faeb&amp;type=album"/>
          <p:cNvPicPr>
            <a:picLocks noChangeAspect="1" noChangeArrowheads="1"/>
          </p:cNvPicPr>
          <p:nvPr/>
        </p:nvPicPr>
        <p:blipFill>
          <a:blip r:embed="rId3" cstate="print"/>
          <a:srcRect t="5926" r="1318" b="20370"/>
          <a:stretch>
            <a:fillRect/>
          </a:stretch>
        </p:blipFill>
        <p:spPr bwMode="auto">
          <a:xfrm>
            <a:off x="130628" y="1077688"/>
            <a:ext cx="4506686" cy="2463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127172" y="3592285"/>
            <a:ext cx="385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Высадка деревьев на «Аллее Памяти»</a:t>
            </a:r>
            <a:endParaRPr lang="ru-RU" sz="1600" b="1" dirty="0"/>
          </a:p>
        </p:txBody>
      </p:sp>
      <p:sp>
        <p:nvSpPr>
          <p:cNvPr id="7" name="TextBox 6"/>
          <p:cNvSpPr txBox="1"/>
          <p:nvPr/>
        </p:nvSpPr>
        <p:spPr>
          <a:xfrm>
            <a:off x="337457" y="3581400"/>
            <a:ext cx="376645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День Защитника Отечества</a:t>
            </a:r>
            <a:endParaRPr lang="ru-RU" sz="1600" b="1" dirty="0"/>
          </a:p>
        </p:txBody>
      </p:sp>
      <p:pic>
        <p:nvPicPr>
          <p:cNvPr id="10" name="Picture 2" descr="https://sun1-15.userapi.com/impg/5WqZTmhVZmeq6v-7wrSdMxZP4ibFgNSXiyceBQ/A2Qa9xNVXFw.jpg?size=1280x960&amp;quality=95&amp;sign=7e250d031a8203ffb9ececd261313133&amp;type=album"/>
          <p:cNvPicPr>
            <a:picLocks noChangeAspect="1" noChangeArrowheads="1"/>
          </p:cNvPicPr>
          <p:nvPr/>
        </p:nvPicPr>
        <p:blipFill>
          <a:blip r:embed="rId4" cstate="print">
            <a:lum contrast="10000"/>
          </a:blip>
          <a:srcRect t="16942" r="3099" b="7438"/>
          <a:stretch>
            <a:fillRect/>
          </a:stretch>
        </p:blipFill>
        <p:spPr bwMode="auto">
          <a:xfrm>
            <a:off x="4397829" y="3929743"/>
            <a:ext cx="4539344" cy="26568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2" name="Прямоугольник 11"/>
          <p:cNvSpPr/>
          <p:nvPr/>
        </p:nvSpPr>
        <p:spPr>
          <a:xfrm>
            <a:off x="4757057" y="6581001"/>
            <a:ext cx="403860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200" b="1" dirty="0" smtClean="0"/>
              <a:t>Март 2022 года, готовимся к конкурсу «Рисуем Победу»</a:t>
            </a:r>
            <a:endParaRPr lang="ru-RU" sz="1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152400"/>
            <a:ext cx="7598228" cy="95410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Моя внеклассная работа,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 заместителя директора по УВР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152400" y="2648088"/>
            <a:ext cx="4789714" cy="98488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lang="ru-RU" sz="2000" dirty="0" smtClean="0">
                <a:solidFill>
                  <a:srgbClr val="000000"/>
                </a:solidFill>
                <a:latin typeface="Arial" pitchFamily="34" charset="0"/>
                <a:ea typeface="Times New Roman" pitchFamily="18" charset="0"/>
                <a:cs typeface="Arial" pitchFamily="34" charset="0"/>
              </a:rPr>
              <a:t> </a:t>
            </a:r>
            <a:r>
              <a:rPr kumimoji="0" lang="ru-RU" sz="20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оформление зала и проведение концертов;</a:t>
            </a:r>
            <a:endParaRPr kumimoji="0" lang="ru-RU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ea typeface="Times New Roman" pitchFamily="18" charset="0"/>
              <a:cs typeface="Arial" pitchFamily="34" charset="0"/>
            </a:endParaRPr>
          </a:p>
        </p:txBody>
      </p:sp>
      <p:pic>
        <p:nvPicPr>
          <p:cNvPr id="7170" name="Picture 2" descr="https://sun9-52.userapi.com/impg/Y2CiZo9xGq0RFiypo_WQ-Lo5MQI87Ue1Kc7wXw/9xGv353JXIM.jpg?size=1280x719&amp;quality=95&amp;sign=509a2c4d86fa352a1dfdcecaa490be40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2385" y="1066731"/>
            <a:ext cx="3430257" cy="19268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4" name="Picture 6" descr="https://sun9-74.userapi.com/impg/5_tvuMJ7zyiAlB2HPCHLYYKK7QU9_smjw-k4tg/hhRrxh4-ndE.jpg?size=1280x960&amp;quality=95&amp;sign=a9af6c7956d26b4de86a7daf86b437f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66432" y="1088572"/>
            <a:ext cx="2453368" cy="18400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6" name="Picture 8" descr="https://sun9-34.userapi.com/impf/Mig2DnNoXyLLXKWvhsMCV8-0UqYPzhilI_TAbQ/0BAidfALP78.jpg?size=1280x1163&amp;quality=95&amp;sign=12f5b9ad9f2da8a58ea41ffcd28c87d9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9857" y="3486444"/>
            <a:ext cx="3710741" cy="33715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78" name="Picture 10" descr="https://sun9-85.userapi.com/impf/HgsJG6DjXaY6QZpT7hHNZ2R7lysYLm1n7xVn1g/ybd9cbR4QBc.jpg?size=1280x976&amp;quality=96&amp;sign=a4ff560aa25621af40293da24320e2b4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43401" y="3495377"/>
            <a:ext cx="4354284" cy="3320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180" name="Picture 12" descr="https://sun9-47.userapi.com/impg/NpsOKqDE3lqvWDsldWIRAxbO79Di9gRSzMRmwQ/SemGK8wLqMs.jpg?size=1280x719&amp;quality=95&amp;sign=ed025f86ef74d9883f5904d8aad0d402&amp;type=album"/>
          <p:cNvPicPr>
            <a:picLocks noChangeAspect="1" noChangeArrowheads="1"/>
          </p:cNvPicPr>
          <p:nvPr/>
        </p:nvPicPr>
        <p:blipFill>
          <a:blip r:embed="rId6" cstate="print"/>
          <a:srcRect l="11572" t="3860" r="17097"/>
          <a:stretch>
            <a:fillRect/>
          </a:stretch>
        </p:blipFill>
        <p:spPr bwMode="auto">
          <a:xfrm>
            <a:off x="5937610" y="1110343"/>
            <a:ext cx="3206390" cy="24275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57943" y="152400"/>
            <a:ext cx="7598228" cy="95410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Моя внеклассная работа, </a:t>
            </a:r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как заместителя директора по УВР</a:t>
            </a:r>
            <a:endParaRPr lang="ru-RU" sz="2800" b="1" dirty="0">
              <a:solidFill>
                <a:srgbClr val="FF0000"/>
              </a:solidFill>
            </a:endParaRPr>
          </a:p>
        </p:txBody>
      </p:sp>
      <p:sp>
        <p:nvSpPr>
          <p:cNvPr id="28673" name="Rectangle 1"/>
          <p:cNvSpPr>
            <a:spLocks noChangeArrowheads="1"/>
          </p:cNvSpPr>
          <p:nvPr/>
        </p:nvSpPr>
        <p:spPr bwMode="auto">
          <a:xfrm>
            <a:off x="217714" y="4312852"/>
            <a:ext cx="4332514" cy="3046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Wingdings" pitchFamily="2" charset="2"/>
              <a:buChar char="Ø"/>
              <a:tabLst/>
            </a:pPr>
            <a:r>
              <a:rPr kumimoji="0" lang="ru-RU" sz="2400" b="0" i="0" u="none" strike="noStrike" cap="none" normalizeH="0" baseline="0" dirty="0" smtClean="0">
                <a:ln>
                  <a:noFill/>
                </a:ln>
                <a:solidFill>
                  <a:srgbClr val="000000"/>
                </a:solidFill>
                <a:effectLst/>
                <a:latin typeface="Arial" pitchFamily="34" charset="0"/>
                <a:ea typeface="Times New Roman" pitchFamily="18" charset="0"/>
                <a:cs typeface="Arial" pitchFamily="34" charset="0"/>
              </a:rPr>
              <a:t>участие в волонтёрских акциях: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Зоя Герой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Звёзды Героев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Письмо солдату</a:t>
            </a: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tabLst/>
            </a:pPr>
            <a:r>
              <a:rPr lang="ru-RU" sz="2400" b="1" dirty="0" smtClean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> и многие другие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lang="ru-RU" sz="2000" dirty="0" smtClean="0">
              <a:solidFill>
                <a:srgbClr val="000000"/>
              </a:solidFill>
              <a:latin typeface="Arial" pitchFamily="34" charset="0"/>
              <a:cs typeface="Arial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 typeface="Arial" pitchFamily="34" charset="0"/>
              <a:buChar char="•"/>
              <a:tabLst/>
            </a:pPr>
            <a:endParaRPr kumimoji="0" lang="ru-RU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  <a:cs typeface="Arial" pitchFamily="34" charset="0"/>
            </a:endParaRPr>
          </a:p>
        </p:txBody>
      </p:sp>
      <p:pic>
        <p:nvPicPr>
          <p:cNvPr id="6146" name="Picture 2" descr="https://sun9-49.userapi.com/impg/vULNkXVndzbri2LfLewav0bwIu2wX5i_SFFu9Q/GjXLLWQzsFE.jpg?size=1280x960&amp;quality=95&amp;sign=b4142cc5cbb668d685ac86e70cce215c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9971" y="1132115"/>
            <a:ext cx="4234543" cy="3175908"/>
          </a:xfrm>
          <a:prstGeom prst="rect">
            <a:avLst/>
          </a:prstGeom>
          <a:noFill/>
        </p:spPr>
      </p:pic>
      <p:pic>
        <p:nvPicPr>
          <p:cNvPr id="6148" name="Picture 4" descr="https://sun9-83.userapi.com/impg/Wsrv8qQDvsSIclTY5fmfZgUEYvgibK2tJwVcfA/_zcXqm4Okpw.jpg?size=1280x960&amp;quality=95&amp;sign=035cf5274274d46d7e3f83222a75057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70114" y="1132114"/>
            <a:ext cx="4180113" cy="3135085"/>
          </a:xfrm>
          <a:prstGeom prst="rect">
            <a:avLst/>
          </a:prstGeom>
          <a:noFill/>
        </p:spPr>
      </p:pic>
      <p:pic>
        <p:nvPicPr>
          <p:cNvPr id="6150" name="Picture 6" descr="https://sun9-3.userapi.com/impg/V2bHCGNZBjK26W2_QBcrjGWdRfoVkfMs7UbeaA/RlItIbLOErY.jpg?size=1280x929&amp;quality=96&amp;sign=3116fb73aaafc0b34f91c14ce2e2c4eb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37314" y="3556968"/>
            <a:ext cx="4338268" cy="314863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761999" y="0"/>
            <a:ext cx="7717971" cy="3447098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endParaRPr lang="ru-RU" sz="2400" b="1" dirty="0" smtClean="0"/>
          </a:p>
          <a:p>
            <a:pPr algn="ctr"/>
            <a:r>
              <a:rPr lang="ru-RU" sz="2800" b="1" dirty="0" smtClean="0">
                <a:solidFill>
                  <a:srgbClr val="FF0000"/>
                </a:solidFill>
              </a:rPr>
              <a:t>Основными задачами учебно-воспитательной работы являются: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/>
              <a:t> Совершенствование технологии и организации учебно-воспитательной работы, обучение детей проектной и исследовательской деятельности;</a:t>
            </a:r>
          </a:p>
          <a:p>
            <a:pPr algn="ctr">
              <a:buFont typeface="Wingdings" pitchFamily="2" charset="2"/>
              <a:buChar char="Ø"/>
            </a:pPr>
            <a:r>
              <a:rPr lang="ru-RU" sz="2400" b="1" dirty="0" smtClean="0"/>
              <a:t> Активизация познавательной деятельности обучающихся в сфере интерактивных технологий.</a:t>
            </a:r>
          </a:p>
          <a:p>
            <a:pPr algn="ctr"/>
            <a:endParaRPr lang="ru-RU" b="1" dirty="0"/>
          </a:p>
        </p:txBody>
      </p:sp>
      <p:pic>
        <p:nvPicPr>
          <p:cNvPr id="45058" name="Picture 2" descr="https://sun9-78.userapi.com/impg/BwrjHWm1cY5nmGQKwUc-xoFod69bxgTP7iQEjg/fM3r8OTz5Yk.jpg?size=1280x960&amp;quality=96&amp;sign=ab448a79522d2b34ce4e752e3e4dcbd6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81401"/>
            <a:ext cx="3058886" cy="22941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0" name="Picture 4" descr="https://sun9-57.userapi.com/impg/rjImWQbgtMyyY66ouZcbDSUdJPKYG2rfH-phjQ/8-562bk6SjQ.jpg?size=1280x960&amp;quality=96&amp;sign=c3c44dc9d279990d4621311e4683e874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037942" y="3559629"/>
            <a:ext cx="3106058" cy="23295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5062" name="Picture 6" descr="https://sun9-81.userapi.com/impg/eaIRN5QGESNQXt4iT9An7sK1kr51Ds201uvGnA/7Jq7Dy2gcOk.jpg?size=1280x960&amp;quality=96&amp;sign=968afb1889930bec29e6ead7d16245d7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962736" y="3541943"/>
            <a:ext cx="3144150" cy="23581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6" name="TextBox 5"/>
          <p:cNvSpPr txBox="1"/>
          <p:nvPr/>
        </p:nvSpPr>
        <p:spPr>
          <a:xfrm>
            <a:off x="740228" y="5987143"/>
            <a:ext cx="757645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Творческий проект «Храмы Новлянской земли» </a:t>
            </a:r>
          </a:p>
          <a:p>
            <a:pPr algn="ctr"/>
            <a:r>
              <a:rPr lang="ru-RU" sz="2000" b="1" dirty="0" smtClean="0"/>
              <a:t>2020-2021 учебный год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0" name="Picture 2" descr="https://i.ytimg.com/vi/Ba_1aP86FJU/maxresdefault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4730" y="2891466"/>
            <a:ext cx="4419692" cy="24860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1197429" y="522515"/>
            <a:ext cx="6934199" cy="1877437"/>
          </a:xfrm>
          <a:prstGeom prst="rect">
            <a:avLst/>
          </a:prstGeom>
          <a:effectLst>
            <a:softEdge rad="1270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</a:rPr>
              <a:t>Профессионализм </a:t>
            </a:r>
            <a:r>
              <a:rPr lang="ru-RU" sz="2800" b="1" dirty="0" smtClean="0"/>
              <a:t>– это </a:t>
            </a:r>
          </a:p>
          <a:p>
            <a:pPr algn="ctr"/>
            <a:r>
              <a:rPr lang="ru-RU" sz="2800" b="1" dirty="0" smtClean="0"/>
              <a:t>не только педагогические знания и умения, но и </a:t>
            </a:r>
            <a:r>
              <a:rPr lang="ru-RU" sz="2800" b="1" i="1" dirty="0" smtClean="0">
                <a:solidFill>
                  <a:srgbClr val="FF0000"/>
                </a:solidFill>
              </a:rPr>
              <a:t>личностный потенциал педагога</a:t>
            </a:r>
            <a:endParaRPr lang="ru-RU" sz="2800" b="1" i="1" dirty="0">
              <a:solidFill>
                <a:srgbClr val="FF0000"/>
              </a:solidFill>
            </a:endParaRPr>
          </a:p>
        </p:txBody>
      </p:sp>
      <p:pic>
        <p:nvPicPr>
          <p:cNvPr id="48132" name="Picture 4" descr="https://i.sunhome.ru/psychology/180/kak-naiti-i-realizovat-svoi-istinnii-potencial.orig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715819" y="2612570"/>
            <a:ext cx="4286250" cy="297180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696685" y="0"/>
            <a:ext cx="7794172" cy="95410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Делюсь своим опытом с коллегами </a:t>
            </a:r>
          </a:p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на педагогических порталах </a:t>
            </a:r>
            <a:endParaRPr lang="ru-RU" sz="2400" b="1" dirty="0">
              <a:solidFill>
                <a:schemeClr val="tx1"/>
              </a:solidFill>
            </a:endParaRPr>
          </a:p>
        </p:txBody>
      </p:sp>
      <p:pic>
        <p:nvPicPr>
          <p:cNvPr id="5121" name="Picture 1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661803" y="1072048"/>
            <a:ext cx="1621393" cy="2291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Picture 3" descr="C:\Users\---\Desktop\ШКОЛА\1. Моё портфолио УЧИТЕЛЯ\2020-2021\2 пол-е 2020-2021\Публикации\Свидетельство проекта infourok.ru №ЯЖ9165898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406534" y="1044804"/>
            <a:ext cx="1640604" cy="2318881"/>
          </a:xfrm>
          <a:prstGeom prst="rect">
            <a:avLst/>
          </a:prstGeom>
          <a:noFill/>
        </p:spPr>
      </p:pic>
      <p:pic>
        <p:nvPicPr>
          <p:cNvPr id="5124" name="Picture 4" descr="C:\Users\---\Desktop\ШКОЛА\1. Моё портфолио УЧИТЕЛЯ\2020-2021\1 пол-е 2020-2021\Публикации\Свидетельство проекта infourok.ru №ЧИ80179319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35465" y="1042226"/>
            <a:ext cx="1671564" cy="2365605"/>
          </a:xfrm>
          <a:prstGeom prst="rect">
            <a:avLst/>
          </a:prstGeom>
          <a:noFill/>
        </p:spPr>
      </p:pic>
      <p:pic>
        <p:nvPicPr>
          <p:cNvPr id="5125" name="Picture 5" descr="C:\Users\---\Desktop\ШКОЛА\1. Моё портфолио УЧИТЕЛЯ\2020-2021\1 пол-е 2020-2021\Публикации\Свидетельство проекта infourok.ru №ПВ23125349 (1)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895461" y="1073700"/>
            <a:ext cx="1648897" cy="2333527"/>
          </a:xfrm>
          <a:prstGeom prst="rect">
            <a:avLst/>
          </a:prstGeom>
          <a:noFill/>
        </p:spPr>
      </p:pic>
      <p:pic>
        <p:nvPicPr>
          <p:cNvPr id="8" name="Рисунок 7" descr="2022-03-26_08-35-29.pn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195457" y="1047936"/>
            <a:ext cx="1654628" cy="233032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2340428" y="3341915"/>
            <a:ext cx="5246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/>
              <a:t>(малая часть моих сертификатов за публикации)</a:t>
            </a:r>
            <a:endParaRPr lang="ru-RU" sz="1600" b="1" dirty="0"/>
          </a:p>
        </p:txBody>
      </p:sp>
      <p:sp>
        <p:nvSpPr>
          <p:cNvPr id="10" name="TextBox 9"/>
          <p:cNvSpPr txBox="1"/>
          <p:nvPr/>
        </p:nvSpPr>
        <p:spPr>
          <a:xfrm>
            <a:off x="718458" y="3614057"/>
            <a:ext cx="7728857" cy="461665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Участвую в дистанционных педагогических конкурсах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5126" name="Picture 6" descr="C:\Users\---\Desktop\ШКОЛА\1. Моё портфолио УЧИТЕЛЯ\1 пол-е  2021-2022\Конкурсы учителя\2021-12-13_20-10-21.pn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101979" y="4105955"/>
            <a:ext cx="1866296" cy="2458131"/>
          </a:xfrm>
          <a:prstGeom prst="rect">
            <a:avLst/>
          </a:prstGeom>
          <a:noFill/>
        </p:spPr>
      </p:pic>
      <p:pic>
        <p:nvPicPr>
          <p:cNvPr id="5127" name="Picture 7" descr="C:\Users\---\Desktop\ШКОЛА\1. Моё портфолио УЧИТЕЛЯ\1 пол-е  2021-2022\Конкурсы учителя\2022-03-26_08-41-15.pn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2030967" y="4109357"/>
            <a:ext cx="1728008" cy="2465615"/>
          </a:xfrm>
          <a:prstGeom prst="rect">
            <a:avLst/>
          </a:prstGeom>
          <a:noFill/>
        </p:spPr>
      </p:pic>
      <p:pic>
        <p:nvPicPr>
          <p:cNvPr id="5128" name="Picture 8" descr="C:\Users\---\Desktop\ШКОЛА\1. Моё портфолио УЧИТЕЛЯ\2020-2021\2 пол-е 2020-2021\Конкурсы\2022-03-26_09-02-07.pn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3806984" y="4100513"/>
            <a:ext cx="1747124" cy="2485344"/>
          </a:xfrm>
          <a:prstGeom prst="rect">
            <a:avLst/>
          </a:prstGeom>
          <a:noFill/>
        </p:spPr>
      </p:pic>
      <p:pic>
        <p:nvPicPr>
          <p:cNvPr id="5129" name="Picture 9" descr="C:\Users\---\Desktop\ШКОЛА\1. Моё портфолио УЧИТЕЛЯ\2020-2021\1 пол-е 2020-2021\Дистанционные конкурсы\1.png"/>
          <p:cNvPicPr>
            <a:picLocks noChangeAspect="1" noChangeArrowheads="1"/>
          </p:cNvPicPr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579611" y="4117407"/>
            <a:ext cx="1742642" cy="2468450"/>
          </a:xfrm>
          <a:prstGeom prst="rect">
            <a:avLst/>
          </a:prstGeom>
          <a:noFill/>
        </p:spPr>
      </p:pic>
      <p:pic>
        <p:nvPicPr>
          <p:cNvPr id="5130" name="Picture 10" descr="C:\Users\---\Desktop\ШКОЛА\1. Моё портфолио УЧИТЕЛЯ\2020-2021\1 пол-е 2020-2021\Дистанционные конкурсы\4.png"/>
          <p:cNvPicPr>
            <a:picLocks noChangeAspect="1" noChangeArrowheads="1"/>
          </p:cNvPicPr>
          <p:nvPr/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7362825" y="4147456"/>
            <a:ext cx="1715910" cy="241662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9938" name="Picture 2" descr="C:\Users\---\Desktop\ШКОЛА\1. Моё портфолио УЧИТЕЛЯ\2020-2021\2 пол-е 2020-2021\Конкурсы\QOJ83y3AFSM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130617" y="939573"/>
            <a:ext cx="3859620" cy="5657170"/>
          </a:xfrm>
          <a:prstGeom prst="rect">
            <a:avLst/>
          </a:prstGeom>
          <a:ln w="38100" cap="sq">
            <a:solidFill>
              <a:srgbClr val="C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39940" name="Picture 4" descr="https://sun9-50.userapi.com/impf/wlilGr6ZlTmYTXUapJ_2iQj8s28cHP_umCbNWg/NsyzsM4H7Qc.jpg?size=1280x951&amp;quality=96&amp;sign=fd9d636967bb3b8b9729bb35d3c1540d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13248" y="1334484"/>
            <a:ext cx="4753134" cy="35314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4" name="TextBox 3"/>
          <p:cNvSpPr txBox="1"/>
          <p:nvPr/>
        </p:nvSpPr>
        <p:spPr>
          <a:xfrm>
            <a:off x="304800" y="0"/>
            <a:ext cx="8207829" cy="8309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Победитель конкурса </a:t>
            </a:r>
          </a:p>
          <a:p>
            <a:pPr algn="ctr"/>
            <a:r>
              <a:rPr lang="ru-RU" sz="2400" b="1" dirty="0" smtClean="0"/>
              <a:t>«Калейдоскоп методических идей – 2021»</a:t>
            </a:r>
            <a:endParaRPr lang="ru-RU" sz="24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925286" y="141515"/>
            <a:ext cx="7173686" cy="8309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Победитель конкурса</a:t>
            </a:r>
          </a:p>
          <a:p>
            <a:pPr algn="ctr"/>
            <a:r>
              <a:rPr lang="ru-RU" sz="2400" b="1" dirty="0" smtClean="0"/>
              <a:t> «Учебный 2022 год с Марусей»</a:t>
            </a:r>
            <a:endParaRPr lang="ru-RU" sz="2400" b="1" dirty="0"/>
          </a:p>
        </p:txBody>
      </p:sp>
      <p:pic>
        <p:nvPicPr>
          <p:cNvPr id="40962" name="Picture 2" descr="https://sun9-45.userapi.com/impg/8SKfXXD-5HMcir-QJGdcxRmf1JvNbQ0KoUKO2w/6-95-qEFYoU.jpg?size=810x1080&amp;quality=95&amp;sign=6e8cb4b90679434820f63a516a9f082e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237049" y="984704"/>
            <a:ext cx="3906951" cy="520926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63" name="Picture 3" descr="C:\Users\---\Desktop\ШКОЛА\1. Моё портфолио УЧИТЕЛЯ\2 пол-е 2021-2022 Шершнева\Диплом Маруся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06828" y="1010331"/>
            <a:ext cx="5058676" cy="35616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02772" y="4600345"/>
            <a:ext cx="4506685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В этом конкурсе </a:t>
            </a:r>
            <a:r>
              <a:rPr lang="ru-RU" sz="2800" b="1" dirty="0" smtClean="0">
                <a:solidFill>
                  <a:srgbClr val="FF0000"/>
                </a:solidFill>
              </a:rPr>
              <a:t>приняло участие 116 тысяч педагогов, </a:t>
            </a:r>
            <a:r>
              <a:rPr lang="ru-RU" sz="2800" b="1" dirty="0" smtClean="0"/>
              <a:t>из них </a:t>
            </a:r>
            <a:r>
              <a:rPr lang="ru-RU" sz="2800" b="1" dirty="0" smtClean="0">
                <a:solidFill>
                  <a:srgbClr val="FF0000"/>
                </a:solidFill>
              </a:rPr>
              <a:t>5 000 победителей</a:t>
            </a:r>
            <a:r>
              <a:rPr lang="ru-RU" sz="2800" b="1" dirty="0" smtClean="0"/>
              <a:t>, я в их числе!</a:t>
            </a:r>
            <a:endParaRPr lang="ru-RU" sz="2800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508171" y="6150114"/>
            <a:ext cx="363582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i="1" dirty="0" smtClean="0"/>
              <a:t>Мой приз за победу в конкурсе</a:t>
            </a:r>
            <a:endParaRPr lang="ru-RU" sz="2000" b="1" i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06829" y="1839686"/>
            <a:ext cx="4659086" cy="304698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В 2012 году закончила Кинешемский педагогический колледж по специальности педагог дополнительного образования в области изобразительной деятельности и декоративно-прикладного искусства</a:t>
            </a:r>
            <a:endParaRPr lang="ru-RU" sz="2400" b="1" dirty="0"/>
          </a:p>
        </p:txBody>
      </p:sp>
      <p:pic>
        <p:nvPicPr>
          <p:cNvPr id="23554" name="Picture 2" descr="https://sun9-79.userapi.com/impg/OLuVrLVh3vmto7FWdw1ZFJWskY50mYmM-9YdUg/IjykA7F1yDU.jpg?size=810x1080&amp;quality=95&amp;sign=7014999c2a89b7b6b1a09c8afa1f4113&amp;type=album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838700" y="620484"/>
            <a:ext cx="4131128" cy="55081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4256315" y="6226629"/>
            <a:ext cx="55081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/>
              <a:t>Моя дипломная работа 105см на 150см</a:t>
            </a:r>
            <a:endParaRPr lang="ru-RU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132114" y="185057"/>
            <a:ext cx="7195457" cy="120032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Региональный конкурс детской игрушки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«Русская матрешка» </a:t>
            </a:r>
          </a:p>
          <a:p>
            <a:pPr algn="ctr"/>
            <a:r>
              <a:rPr lang="ru-RU" sz="2400" b="1" dirty="0" smtClean="0">
                <a:solidFill>
                  <a:srgbClr val="FF0000"/>
                </a:solidFill>
              </a:rPr>
              <a:t>2021 год</a:t>
            </a:r>
            <a:endParaRPr lang="ru-RU" sz="2400" b="1" dirty="0">
              <a:solidFill>
                <a:srgbClr val="FF0000"/>
              </a:solidFill>
            </a:endParaRPr>
          </a:p>
        </p:txBody>
      </p:sp>
      <p:pic>
        <p:nvPicPr>
          <p:cNvPr id="3" name="Рисунок 2" descr="KqvfcT9ObBQ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1515" y="1349828"/>
            <a:ext cx="4898570" cy="53448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 descr="https://sun9-16.userapi.com/impg/gG9cufLcz6gh6_7wUaIh1kLTFyI9DC1jP5eKMw/92Kw1MxT__Q.jpg?size=754x1080&amp;quality=95&amp;sign=ace76b74537d2ba3ffd11e3662647002&amp;type=album"/>
          <p:cNvPicPr>
            <a:picLocks noChangeAspect="1" noChangeArrowheads="1"/>
          </p:cNvPicPr>
          <p:nvPr/>
        </p:nvPicPr>
        <p:blipFill>
          <a:blip r:embed="rId3" cstate="print">
            <a:lum bright="10000" contrast="30000"/>
          </a:blip>
          <a:srcRect/>
          <a:stretch>
            <a:fillRect/>
          </a:stretch>
        </p:blipFill>
        <p:spPr bwMode="auto">
          <a:xfrm>
            <a:off x="5113891" y="1463677"/>
            <a:ext cx="3583794" cy="513328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IMG_912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7571" y="174172"/>
            <a:ext cx="7946572" cy="529771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293914" y="5537928"/>
            <a:ext cx="8719457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Очень люблю свою работу за то, что </a:t>
            </a:r>
            <a:r>
              <a:rPr lang="ru-RU" sz="2200" b="1" dirty="0" smtClean="0">
                <a:solidFill>
                  <a:srgbClr val="FF0000"/>
                </a:solidFill>
              </a:rPr>
              <a:t>могу радоваться успехам моих учеников, помогать им достигать свои цели</a:t>
            </a:r>
            <a:r>
              <a:rPr lang="ru-RU" sz="2200" b="1" dirty="0" smtClean="0"/>
              <a:t>, за то, что во мне ученики видят руководителя, свою опору – это главное для меня!</a:t>
            </a:r>
            <a:endParaRPr lang="ru-RU" sz="2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30629"/>
            <a:ext cx="7892143" cy="1200329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dirty="0" smtClean="0"/>
              <a:t>Вне школы я мама двух мальчиков и очень творческий человек. В свободное от работы время приучаю своих детей к спорту и активному времяпрепровождению</a:t>
            </a:r>
            <a:endParaRPr lang="ru-RU" sz="2400" dirty="0"/>
          </a:p>
        </p:txBody>
      </p:sp>
      <p:pic>
        <p:nvPicPr>
          <p:cNvPr id="3074" name="Picture 2" descr="https://sun9-10.userapi.com/impg/bUCAssYa-iUmNMcT3nRxeezCZJJoI8JZ5vTgJA/pwbomq_6Kdo.jpg?size=1280x960&amp;quality=95&amp;sign=20e3415aca4d26f206f2533007c4ee77&amp;type=album"/>
          <p:cNvPicPr>
            <a:picLocks noChangeAspect="1" noChangeArrowheads="1"/>
          </p:cNvPicPr>
          <p:nvPr/>
        </p:nvPicPr>
        <p:blipFill>
          <a:blip r:embed="rId3" cstate="print">
            <a:lum contrast="10000"/>
          </a:blip>
          <a:srcRect/>
          <a:stretch>
            <a:fillRect/>
          </a:stretch>
        </p:blipFill>
        <p:spPr bwMode="auto">
          <a:xfrm>
            <a:off x="141237" y="1643742"/>
            <a:ext cx="5105677" cy="382925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3076" name="Picture 4" descr="https://sun9-46.userapi.com/impg/Y7_POyHnB2TjgampEyjeoQqesp7C4l3JA8I93A/eTATopyygEw.jpg?size=810x1080&amp;quality=96&amp;sign=86ec0234bb868a28259161608aaf295f&amp;type=album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73121" y="1398362"/>
            <a:ext cx="3653856" cy="48718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7" name="TextBox 6"/>
          <p:cNvSpPr txBox="1"/>
          <p:nvPr/>
        </p:nvSpPr>
        <p:spPr>
          <a:xfrm>
            <a:off x="3287486" y="6313714"/>
            <a:ext cx="610688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/>
              <a:t>Февраль 2022 года «Лыжня России», г. Кинешма</a:t>
            </a:r>
            <a:endParaRPr lang="ru-RU" sz="2000" b="1" dirty="0"/>
          </a:p>
        </p:txBody>
      </p:sp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685800" y="130629"/>
            <a:ext cx="7892143" cy="523220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smtClean="0"/>
              <a:t>А ещё вяжу плюшевые игрушки</a:t>
            </a:r>
            <a:endParaRPr lang="ru-RU" sz="2800" b="1" dirty="0"/>
          </a:p>
        </p:txBody>
      </p:sp>
      <p:pic>
        <p:nvPicPr>
          <p:cNvPr id="2050" name="Picture 2" descr="https://sun9-30.userapi.com/impg/vQ8ZrDYXDGO-5_VMzjer3DwXdSQAaXxUrv3FYA/Wx_cJXED87A.jpg?size=810x1080&amp;quality=95&amp;sign=a4be2830918361285c355069264621b3&amp;type=album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64760" y="745217"/>
            <a:ext cx="4217194" cy="56229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2" name="Picture 4" descr="https://sun9-86.userapi.com/impg/nqxtkeQkN4oi_r2FiMM-gBAf4t9IgOs4Uqsepg/P8M2_aIlFy8.jpg?size=1280x929&amp;quality=95&amp;sign=237d56c5a8e8374adf07ecb1b7104e9e&amp;type=album"/>
          <p:cNvPicPr>
            <a:picLocks noChangeAspect="1" noChangeArrowheads="1"/>
          </p:cNvPicPr>
          <p:nvPr/>
        </p:nvPicPr>
        <p:blipFill>
          <a:blip r:embed="rId4" cstate="print"/>
          <a:srcRect l="3879" t="5006" r="7801" b="4507"/>
          <a:stretch>
            <a:fillRect/>
          </a:stretch>
        </p:blipFill>
        <p:spPr bwMode="auto">
          <a:xfrm>
            <a:off x="4626428" y="653142"/>
            <a:ext cx="3820886" cy="28411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54" name="Picture 6" descr="https://sun9-81.userapi.com/impg/xrp-IF4Z9ebgjEZHLj-pZ8kd0m4M_r-6zcOp9g/PaC858h6pYE.jpg?size=1280x853&amp;quality=95&amp;sign=fb57b6555c2fbe5332e24407ba344c13&amp;type=album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88133" y="3783177"/>
            <a:ext cx="3829960" cy="25523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</p:spTree>
    <p:extLst>
      <p:ext uri="{BB962C8B-B14F-4D97-AF65-F5344CB8AC3E}">
        <p14:creationId xmlns:p14="http://schemas.microsoft.com/office/powerpoint/2010/main" xmlns="" val="24806521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s://sun9-77.userapi.com/impg/VVPtro49ZtNzvQmUDY0UV_duQmHOfTT7Vz56Ww/jfgobu7K_qk.jpg?size=1280x960&amp;quality=95&amp;sign=64a70d3854014d703d8539684543993f&amp;type=album"/>
          <p:cNvPicPr>
            <a:picLocks noChangeAspect="1" noChangeArrowheads="1"/>
          </p:cNvPicPr>
          <p:nvPr/>
        </p:nvPicPr>
        <p:blipFill>
          <a:blip r:embed="rId2" cstate="print">
            <a:lum contrast="10000"/>
          </a:blip>
          <a:srcRect t="23952" r="4827" b="5533"/>
          <a:stretch>
            <a:fillRect/>
          </a:stretch>
        </p:blipFill>
        <p:spPr bwMode="auto">
          <a:xfrm>
            <a:off x="1018537" y="457200"/>
            <a:ext cx="7352578" cy="408579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" name="TextBox 1"/>
          <p:cNvSpPr txBox="1"/>
          <p:nvPr/>
        </p:nvSpPr>
        <p:spPr>
          <a:xfrm>
            <a:off x="272143" y="4833257"/>
            <a:ext cx="8654143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6000" b="1" dirty="0" smtClean="0">
                <a:solidFill>
                  <a:srgbClr val="FF0000"/>
                </a:solidFill>
              </a:rPr>
              <a:t>Спасибо за внимание!</a:t>
            </a:r>
            <a:endParaRPr lang="ru-RU" sz="6000" b="1" dirty="0">
              <a:solidFill>
                <a:srgbClr val="FF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532" name="Picture 4" descr="https://i.mycdn.me/i?r=AyH4iRPQ2q0otWIFepML2LxRBfVjUNOD04bOs1q7HN9JLg"/>
          <p:cNvPicPr>
            <a:picLocks noChangeAspect="1" noChangeArrowheads="1"/>
          </p:cNvPicPr>
          <p:nvPr/>
        </p:nvPicPr>
        <p:blipFill>
          <a:blip r:embed="rId2" cstate="print"/>
          <a:srcRect t="33685" r="-441"/>
          <a:stretch>
            <a:fillRect/>
          </a:stretch>
        </p:blipFill>
        <p:spPr bwMode="auto">
          <a:xfrm>
            <a:off x="1621971" y="2398483"/>
            <a:ext cx="5649687" cy="37301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1360714" y="6106885"/>
            <a:ext cx="6477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400" b="1" dirty="0" smtClean="0"/>
              <a:t>Юбилей Новлянской школы – 90 лет. 2019 год</a:t>
            </a:r>
            <a:endParaRPr lang="ru-RU" sz="2400" b="1" dirty="0"/>
          </a:p>
        </p:txBody>
      </p:sp>
      <p:pic>
        <p:nvPicPr>
          <p:cNvPr id="22530" name="Picture 2" descr="https://i.mycdn.me/i?r=AyH4iRPQ2q0otWIFepML2LxRS3_A1jhb8I8_8n0Dft1KQA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30629" y="377826"/>
            <a:ext cx="2789917" cy="278991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4" name="Picture 6" descr="https://i.mycdn.me/i?r=AyH4iRPQ2q0otWIFepML2LxRWg6OAm33rpHK3_r_nAJWzQ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215743" y="391885"/>
            <a:ext cx="2775857" cy="277585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2536" name="Picture 8" descr="https://i.mycdn.me/i?r=AyH4iRPQ2q0otWIFepML2LxRs2z6IDO30N03_6CkCFGBrQ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47149" y="177775"/>
            <a:ext cx="2927080" cy="219531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30629" y="5584370"/>
            <a:ext cx="9013371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dirty="0" smtClean="0"/>
              <a:t>Снова в Новлянской школе, только уже в качестве учителя!</a:t>
            </a:r>
            <a:endParaRPr lang="ru-RU" sz="2600" b="1" dirty="0"/>
          </a:p>
        </p:txBody>
      </p:sp>
      <p:pic>
        <p:nvPicPr>
          <p:cNvPr id="1026" name="Picture 2" descr="https://i.mycdn.me/i?r=AyH4iRPQ2q0otWIFepML2LxRLoRcp7mYg5gFzRig8x-qEw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990600" y="151151"/>
            <a:ext cx="7053943" cy="48485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TextBox 3"/>
          <p:cNvSpPr txBox="1"/>
          <p:nvPr/>
        </p:nvSpPr>
        <p:spPr>
          <a:xfrm>
            <a:off x="2764971" y="5116286"/>
            <a:ext cx="3853543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1600" b="1" dirty="0" smtClean="0"/>
              <a:t>День Учителя 2019 год</a:t>
            </a:r>
            <a:endParaRPr lang="ru-RU" sz="16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 descr="05m8_zuwbbY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25512" y="130630"/>
            <a:ext cx="7127323" cy="58020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3" name="TextBox 2"/>
          <p:cNvSpPr txBox="1"/>
          <p:nvPr/>
        </p:nvSpPr>
        <p:spPr>
          <a:xfrm>
            <a:off x="849087" y="5954485"/>
            <a:ext cx="747848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/>
              <a:t>Наш педагогический состав </a:t>
            </a:r>
          </a:p>
          <a:p>
            <a:pPr algn="ctr"/>
            <a:r>
              <a:rPr lang="ru-RU" sz="2000" b="1" dirty="0" smtClean="0"/>
              <a:t>День Учителя - 2021 год</a:t>
            </a:r>
            <a:endParaRPr lang="ru-RU" sz="20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4114800" y="206829"/>
            <a:ext cx="4876800" cy="707886"/>
          </a:xfrm>
          <a:prstGeom prst="rect">
            <a:avLst/>
          </a:prstGeom>
          <a:solidFill>
            <a:schemeClr val="accent4">
              <a:lumMod val="60000"/>
              <a:lumOff val="40000"/>
            </a:schemeClr>
          </a:solidFill>
          <a:effectLst>
            <a:glow rad="139700">
              <a:schemeClr val="accent4">
                <a:satMod val="175000"/>
                <a:alpha val="40000"/>
              </a:schemeClr>
            </a:glow>
          </a:effectLst>
          <a:scene3d>
            <a:camera prst="orthographicFront"/>
            <a:lightRig rig="threePt" dir="t"/>
          </a:scene3d>
          <a:sp3d>
            <a:bevelT w="165100" prst="coolSlant"/>
          </a:sp3d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000" dirty="0" smtClean="0"/>
              <a:t>С января 2020 года работаю учителем изобразительного искусства</a:t>
            </a:r>
            <a:endParaRPr lang="ru-RU" sz="2000" dirty="0"/>
          </a:p>
        </p:txBody>
      </p:sp>
      <p:pic>
        <p:nvPicPr>
          <p:cNvPr id="3" name="Рисунок 2" descr="20200929_131209.jpg"/>
          <p:cNvPicPr>
            <a:picLocks noChangeAspect="1"/>
          </p:cNvPicPr>
          <p:nvPr/>
        </p:nvPicPr>
        <p:blipFill>
          <a:blip r:embed="rId2" cstate="print"/>
          <a:srcRect t="20317" r="10714"/>
          <a:stretch>
            <a:fillRect/>
          </a:stretch>
        </p:blipFill>
        <p:spPr>
          <a:xfrm>
            <a:off x="141514" y="195942"/>
            <a:ext cx="3903245" cy="26125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484" name="Picture 4" descr="https://sun9-87.userapi.com/impg/wfuoYEv9kYeIwm8UyZhIliulsXVt5U_8l8xxLg/HSu2aOGf9io.jpg?size=1280x960&amp;quality=95&amp;sign=0f5cff7895994ed51119c2d7a476ecba&amp;type=album"/>
          <p:cNvPicPr>
            <a:picLocks noChangeAspect="1" noChangeArrowheads="1"/>
          </p:cNvPicPr>
          <p:nvPr/>
        </p:nvPicPr>
        <p:blipFill>
          <a:blip r:embed="rId3" cstate="print"/>
          <a:srcRect l="16970" t="15836" r="5610" b="12853"/>
          <a:stretch>
            <a:fillRect/>
          </a:stretch>
        </p:blipFill>
        <p:spPr bwMode="auto">
          <a:xfrm>
            <a:off x="195943" y="2873828"/>
            <a:ext cx="5499418" cy="37991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10430_10124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52257" y="1042628"/>
            <a:ext cx="4506686" cy="33800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0" y="6291944"/>
            <a:ext cx="9372600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200" b="1" dirty="0" smtClean="0"/>
              <a:t>Руковожу волонтёрским отрядом Новлянской школы «Свет в окне»</a:t>
            </a:r>
            <a:endParaRPr lang="ru-RU" sz="2200" b="1" dirty="0"/>
          </a:p>
        </p:txBody>
      </p:sp>
      <p:pic>
        <p:nvPicPr>
          <p:cNvPr id="3" name="Рисунок 2" descr="20210430_10434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50229" y="154800"/>
            <a:ext cx="4299858" cy="32248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" name="Рисунок 3" descr="20200915_09332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33029" y="174171"/>
            <a:ext cx="4267200" cy="3200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20210517_1337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137228" y="3007178"/>
            <a:ext cx="4394201" cy="329565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2" descr="C:\Users\---\Desktop\2022-03-26_08-58-06.pn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35226" y="959302"/>
            <a:ext cx="8251574" cy="573427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631371" y="0"/>
            <a:ext cx="7903028" cy="830997"/>
          </a:xfrm>
          <a:prstGeom prst="rect">
            <a:avLst/>
          </a:prstGeom>
          <a:effectLst>
            <a:softEdge rad="63500"/>
          </a:effectLst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Всю работу по волонтёрскому отряду </a:t>
            </a:r>
          </a:p>
          <a:p>
            <a:pPr algn="ctr"/>
            <a:r>
              <a:rPr lang="ru-RU" sz="2400" b="1" dirty="0" smtClean="0">
                <a:solidFill>
                  <a:srgbClr val="C00000"/>
                </a:solidFill>
              </a:rPr>
              <a:t>мы показываем в группе </a:t>
            </a:r>
            <a:r>
              <a:rPr lang="ru-RU" sz="2400" b="1" dirty="0" err="1" smtClean="0">
                <a:solidFill>
                  <a:srgbClr val="C00000"/>
                </a:solidFill>
              </a:rPr>
              <a:t>Вконтакте</a:t>
            </a:r>
            <a:r>
              <a:rPr lang="ru-RU" sz="2400" b="1" dirty="0" smtClean="0">
                <a:solidFill>
                  <a:srgbClr val="C00000"/>
                </a:solidFill>
              </a:rPr>
              <a:t> </a:t>
            </a:r>
            <a:endParaRPr lang="ru-RU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1082</TotalTime>
  <Words>600</Words>
  <Application>Microsoft Office PowerPoint</Application>
  <PresentationFormat>Экран (4:3)</PresentationFormat>
  <Paragraphs>95</Paragraphs>
  <Slides>34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34</vt:i4>
      </vt:variant>
    </vt:vector>
  </HeadingPairs>
  <TitlesOfParts>
    <vt:vector size="35" baseType="lpstr">
      <vt:lpstr>Office Theme</vt:lpstr>
      <vt:lpstr>Слайд 1</vt:lpstr>
      <vt:lpstr>Слайд 2</vt:lpstr>
      <vt:lpstr>Слайд 3</vt:lpstr>
      <vt:lpstr>Слайд 4</vt:lpstr>
      <vt:lpstr>Слайд 5</vt:lpstr>
      <vt:lpstr>Слайд 6</vt:lpstr>
      <vt:lpstr>Слайд 7</vt:lpstr>
      <vt:lpstr>Слайд 8</vt:lpstr>
      <vt:lpstr>Слайд 9</vt:lpstr>
      <vt:lpstr>Слайд 10</vt:lpstr>
      <vt:lpstr>Слайд 11</vt:lpstr>
      <vt:lpstr>Слайд 12</vt:lpstr>
      <vt:lpstr>Слайд 13</vt:lpstr>
      <vt:lpstr>Слайд 14</vt:lpstr>
      <vt:lpstr>Слайд 15</vt:lpstr>
      <vt:lpstr>Слайд 16</vt:lpstr>
      <vt:lpstr>Слайд 17</vt:lpstr>
      <vt:lpstr>Слайд 18</vt:lpstr>
      <vt:lpstr>Слайд 19</vt:lpstr>
      <vt:lpstr>Слайд 20</vt:lpstr>
      <vt:lpstr>Слайд 21</vt:lpstr>
      <vt:lpstr>Слайд 22</vt:lpstr>
      <vt:lpstr>Слайд 23</vt:lpstr>
      <vt:lpstr>Слайд 24</vt:lpstr>
      <vt:lpstr>Слайд 25</vt:lpstr>
      <vt:lpstr>Слайд 26</vt:lpstr>
      <vt:lpstr>Слайд 27</vt:lpstr>
      <vt:lpstr>Слайд 28</vt:lpstr>
      <vt:lpstr>Слайд 29</vt:lpstr>
      <vt:lpstr>Слайд 30</vt:lpstr>
      <vt:lpstr>Слайд 31</vt:lpstr>
      <vt:lpstr>Слайд 32</vt:lpstr>
      <vt:lpstr>Слайд 33</vt:lpstr>
      <vt:lpstr>Слайд 34</vt:lpstr>
    </vt:vector>
  </TitlesOfParts>
  <Company>PJSC "New Engineering Technologies"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Name of presentation</dc:title>
  <dc:creator>Markasian, Pavel (KIEVH)</dc:creator>
  <cp:lastModifiedBy>123</cp:lastModifiedBy>
  <cp:revision>143</cp:revision>
  <dcterms:created xsi:type="dcterms:W3CDTF">2016-11-18T14:12:19Z</dcterms:created>
  <dcterms:modified xsi:type="dcterms:W3CDTF">2022-04-01T18:39:33Z</dcterms:modified>
</cp:coreProperties>
</file>